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media/image1.svg" ContentType="image/svg+xml"/>
  <Override PartName="/ppt/media/image10.svg" ContentType="image/svg+xml"/>
  <Override PartName="/ppt/media/image11.svg" ContentType="image/svg+xml"/>
  <Override PartName="/ppt/media/image12.svg" ContentType="image/svg+xml"/>
  <Override PartName="/ppt/media/image13.svg" ContentType="image/svg+xml"/>
  <Override PartName="/ppt/media/image14.svg" ContentType="image/svg+xml"/>
  <Override PartName="/ppt/media/image15.svg" ContentType="image/svg+xml"/>
  <Override PartName="/ppt/media/image16.svg" ContentType="image/svg+xml"/>
  <Override PartName="/ppt/media/image17.svg" ContentType="image/svg+xml"/>
  <Override PartName="/ppt/media/image18.svg" ContentType="image/svg+xml"/>
  <Override PartName="/ppt/media/image19.svg" ContentType="image/svg+xml"/>
  <Override PartName="/ppt/media/image20.svg" ContentType="image/svg+xml"/>
  <Override PartName="/ppt/media/image21.svg" ContentType="image/svg+xml"/>
  <Override PartName="/ppt/media/image22.svg" ContentType="image/svg+xml"/>
  <Override PartName="/ppt/media/image23.svg" ContentType="image/svg+xml"/>
  <Override PartName="/ppt/media/image24.svg" ContentType="image/svg+xml"/>
  <Override PartName="/ppt/media/image25.svg" ContentType="image/svg+xml"/>
  <Override PartName="/ppt/media/image26.svg" ContentType="image/svg+xml"/>
  <Override PartName="/ppt/media/image27.svg" ContentType="image/svg+xml"/>
  <Override PartName="/ppt/media/image28.svg" ContentType="image/svg+xml"/>
  <Override PartName="/ppt/media/image29.svg" ContentType="image/svg+xml"/>
  <Override PartName="/ppt/media/image3.svg" ContentType="image/svg+xml"/>
  <Override PartName="/ppt/media/image30.svg" ContentType="image/svg+xml"/>
  <Override PartName="/ppt/media/image31.svg" ContentType="image/svg+xml"/>
  <Override PartName="/ppt/media/image32.svg" ContentType="image/svg+xml"/>
  <Override PartName="/ppt/media/image33.svg" ContentType="image/svg+xml"/>
  <Override PartName="/ppt/media/image34.svg" ContentType="image/svg+xml"/>
  <Override PartName="/ppt/media/image35.svg" ContentType="image/svg+xml"/>
  <Override PartName="/ppt/media/image36.svg" ContentType="image/svg+xml"/>
  <Override PartName="/ppt/media/image37.svg" ContentType="image/svg+xml"/>
  <Override PartName="/ppt/media/image38.svg" ContentType="image/svg+xml"/>
  <Override PartName="/ppt/media/image39.svg" ContentType="image/svg+xml"/>
  <Override PartName="/ppt/media/image4.svg" ContentType="image/svg+xml"/>
  <Override PartName="/ppt/media/image40.svg" ContentType="image/svg+xml"/>
  <Override PartName="/ppt/media/image41.svg" ContentType="image/svg+xml"/>
  <Override PartName="/ppt/media/image42.svg" ContentType="image/svg+xml"/>
  <Override PartName="/ppt/media/image43.svg" ContentType="image/svg+xml"/>
  <Override PartName="/ppt/media/image44.svg" ContentType="image/svg+xml"/>
  <Override PartName="/ppt/media/image45.svg" ContentType="image/svg+xml"/>
  <Override PartName="/ppt/media/image5.svg" ContentType="image/svg+xml"/>
  <Override PartName="/ppt/media/image6.svg" ContentType="image/svg+xml"/>
  <Override PartName="/ppt/media/image7.svg" ContentType="image/svg+xml"/>
  <Override PartName="/ppt/media/image8.svg" ContentType="image/svg+xml"/>
  <Override PartName="/ppt/media/image9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22" d="100"/>
          <a:sy n="122" d="100"/>
        </p:scale>
        <p:origin x="224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014232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SG_MASTER">
    <p:bg>
      <p:bgPr>
        <a:solidFill>
          <a:srgbClr val="FBFA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D6652A"/>
          </a:solidFill>
          <a:ln w="12700">
            <a:solidFill>
              <a:srgbClr val="D6652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530352" y="6537960"/>
            <a:ext cx="11137392" cy="0"/>
          </a:xfrm>
          <a:prstGeom prst="line">
            <a:avLst/>
          </a:prstGeom>
          <a:noFill/>
          <a:ln w="8890">
            <a:solidFill>
              <a:srgbClr val="D8D5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9235440" y="201168"/>
            <a:ext cx="24231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466A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GREEN SHOE ECOSYSTEM</a:t>
            </a:r>
            <a:endParaRPr lang="en-US" sz="9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75720" y="6565392"/>
            <a:ext cx="201168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 lIns="0" tIns="0" rIns="0" bIns="0"/>
          <a:lstStyle>
            <a:lvl1pPr>
              <a:defRPr sz="800">
                <a:solidFill>
                  <a:srgbClr val="68746E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lang="en-US" b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75720" y="6565392"/>
            <a:ext cx="201168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 lIns="0" tIns="0" rIns="0" bIns="0"/>
          <a:lstStyle>
            <a:lvl1pPr>
              <a:defRPr sz="800">
                <a:solidFill>
                  <a:srgbClr val="68746E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lang="en-US" b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svg"/><Relationship Id="rId4" Type="http://schemas.openxmlformats.org/officeDocument/2006/relationships/image" Target="../media/image2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svg"/><Relationship Id="rId4" Type="http://schemas.openxmlformats.org/officeDocument/2006/relationships/image" Target="../media/image14.svg"/><Relationship Id="rId5" Type="http://schemas.openxmlformats.org/officeDocument/2006/relationships/image" Target="../media/image27.svg"/><Relationship Id="rId6" Type="http://schemas.openxmlformats.org/officeDocument/2006/relationships/image" Target="../media/image13.svg"/><Relationship Id="rId7" Type="http://schemas.openxmlformats.org/officeDocument/2006/relationships/image" Target="../media/image29.svg"/><Relationship Id="rId8" Type="http://schemas.openxmlformats.org/officeDocument/2006/relationships/image" Target="../media/image30.svg"/><Relationship Id="rId9" Type="http://schemas.openxmlformats.org/officeDocument/2006/relationships/image" Target="../media/image22.svg"/><Relationship Id="rId10" Type="http://schemas.openxmlformats.org/officeDocument/2006/relationships/image" Target="../media/image31.svg"/><Relationship Id="rId11" Type="http://schemas.openxmlformats.org/officeDocument/2006/relationships/image" Target="../media/image32.svg"/><Relationship Id="rId12" Type="http://schemas.openxmlformats.org/officeDocument/2006/relationships/image" Target="../media/image33.svg"/><Relationship Id="rId13" Type="http://schemas.openxmlformats.org/officeDocument/2006/relationships/image" Target="../media/image18.svg"/><Relationship Id="rId14" Type="http://schemas.openxmlformats.org/officeDocument/2006/relationships/image" Target="../media/image34.sv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5.svg"/><Relationship Id="rId4" Type="http://schemas.openxmlformats.org/officeDocument/2006/relationships/image" Target="../media/image36.svg"/><Relationship Id="rId5" Type="http://schemas.openxmlformats.org/officeDocument/2006/relationships/image" Target="../media/image37.svg"/><Relationship Id="rId6" Type="http://schemas.openxmlformats.org/officeDocument/2006/relationships/image" Target="../media/image38.sv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9.svg"/><Relationship Id="rId4" Type="http://schemas.openxmlformats.org/officeDocument/2006/relationships/image" Target="../media/image6.svg"/><Relationship Id="rId5" Type="http://schemas.openxmlformats.org/officeDocument/2006/relationships/image" Target="../media/image40.svg"/><Relationship Id="rId6" Type="http://schemas.openxmlformats.org/officeDocument/2006/relationships/image" Target="../media/image8.svg"/><Relationship Id="rId7" Type="http://schemas.openxmlformats.org/officeDocument/2006/relationships/image" Target="../media/image20.svg"/><Relationship Id="rId8" Type="http://schemas.openxmlformats.org/officeDocument/2006/relationships/image" Target="../media/image9.svg"/><Relationship Id="rId9" Type="http://schemas.openxmlformats.org/officeDocument/2006/relationships/image" Target="../media/image13.svg"/><Relationship Id="rId10" Type="http://schemas.openxmlformats.org/officeDocument/2006/relationships/image" Target="../media/image41.svg"/><Relationship Id="rId11" Type="http://schemas.openxmlformats.org/officeDocument/2006/relationships/image" Target="../media/image11.svg"/><Relationship Id="rId12" Type="http://schemas.openxmlformats.org/officeDocument/2006/relationships/image" Target="../media/image21.svg"/><Relationship Id="rId13" Type="http://schemas.openxmlformats.org/officeDocument/2006/relationships/image" Target="../media/image28.sv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.svg"/><Relationship Id="rId4" Type="http://schemas.openxmlformats.org/officeDocument/2006/relationships/image" Target="../media/image42.svg"/><Relationship Id="rId5" Type="http://schemas.openxmlformats.org/officeDocument/2006/relationships/image" Target="../media/image43.svg"/><Relationship Id="rId6" Type="http://schemas.openxmlformats.org/officeDocument/2006/relationships/image" Target="../media/image44.svg"/><Relationship Id="rId7" Type="http://schemas.openxmlformats.org/officeDocument/2006/relationships/image" Target="../media/image45.sv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svg"/><Relationship Id="rId4" Type="http://schemas.openxmlformats.org/officeDocument/2006/relationships/image" Target="../media/image4.svg"/><Relationship Id="rId5" Type="http://schemas.openxmlformats.org/officeDocument/2006/relationships/image" Target="../media/image5.sv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svg"/><Relationship Id="rId4" Type="http://schemas.openxmlformats.org/officeDocument/2006/relationships/image" Target="../media/image7.svg"/><Relationship Id="rId5" Type="http://schemas.openxmlformats.org/officeDocument/2006/relationships/image" Target="../media/image8.svg"/><Relationship Id="rId6" Type="http://schemas.openxmlformats.org/officeDocument/2006/relationships/image" Target="../media/image9.svg"/><Relationship Id="rId7" Type="http://schemas.openxmlformats.org/officeDocument/2006/relationships/image" Target="../media/image10.svg"/><Relationship Id="rId8" Type="http://schemas.openxmlformats.org/officeDocument/2006/relationships/image" Target="../media/image11.svg"/><Relationship Id="rId9" Type="http://schemas.openxmlformats.org/officeDocument/2006/relationships/image" Target="../media/image5.svg"/><Relationship Id="rId10" Type="http://schemas.openxmlformats.org/officeDocument/2006/relationships/image" Target="../media/image12.sv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svg"/><Relationship Id="rId4" Type="http://schemas.openxmlformats.org/officeDocument/2006/relationships/image" Target="../media/image13.svg"/><Relationship Id="rId5" Type="http://schemas.openxmlformats.org/officeDocument/2006/relationships/image" Target="../media/image14.svg"/><Relationship Id="rId6" Type="http://schemas.openxmlformats.org/officeDocument/2006/relationships/image" Target="../media/image9.svg"/><Relationship Id="rId7" Type="http://schemas.openxmlformats.org/officeDocument/2006/relationships/image" Target="../media/image15.svg"/><Relationship Id="rId8" Type="http://schemas.openxmlformats.org/officeDocument/2006/relationships/image" Target="../media/image10.sv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svg"/><Relationship Id="rId4" Type="http://schemas.openxmlformats.org/officeDocument/2006/relationships/image" Target="../media/image16.sv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7.svg"/><Relationship Id="rId4" Type="http://schemas.openxmlformats.org/officeDocument/2006/relationships/image" Target="../media/image18.svg"/><Relationship Id="rId5" Type="http://schemas.openxmlformats.org/officeDocument/2006/relationships/image" Target="../media/image19.svg"/><Relationship Id="rId6" Type="http://schemas.openxmlformats.org/officeDocument/2006/relationships/image" Target="../media/image20.svg"/><Relationship Id="rId7" Type="http://schemas.openxmlformats.org/officeDocument/2006/relationships/image" Target="../media/image21.svg"/><Relationship Id="rId8" Type="http://schemas.openxmlformats.org/officeDocument/2006/relationships/image" Target="../media/image46.png"/><Relationship Id="rId9" Type="http://schemas.openxmlformats.org/officeDocument/2006/relationships/hyperlink" Target="https://a.co/d/09kRqjO5" TargetMode="Externa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2.svg"/><Relationship Id="rId4" Type="http://schemas.openxmlformats.org/officeDocument/2006/relationships/image" Target="../media/image23.svg"/><Relationship Id="rId5" Type="http://schemas.openxmlformats.org/officeDocument/2006/relationships/image" Target="../media/image24.svg"/><Relationship Id="rId6" Type="http://schemas.openxmlformats.org/officeDocument/2006/relationships/image" Target="../media/image9.svg"/><Relationship Id="rId7" Type="http://schemas.openxmlformats.org/officeDocument/2006/relationships/image" Target="../media/image11.svg"/><Relationship Id="rId8" Type="http://schemas.openxmlformats.org/officeDocument/2006/relationships/image" Target="../media/image25.svg"/><Relationship Id="rId9" Type="http://schemas.openxmlformats.org/officeDocument/2006/relationships/image" Target="../media/image26.sv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9.svg"/><Relationship Id="rId4" Type="http://schemas.openxmlformats.org/officeDocument/2006/relationships/image" Target="../media/image27.svg"/><Relationship Id="rId5" Type="http://schemas.openxmlformats.org/officeDocument/2006/relationships/image" Target="../media/image28.sv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5.svg"/><Relationship Id="rId4" Type="http://schemas.openxmlformats.org/officeDocument/2006/relationships/image" Target="../media/image10.svg"/><Relationship Id="rId5" Type="http://schemas.openxmlformats.org/officeDocument/2006/relationships/image" Target="../media/image8.svg"/><Relationship Id="rId6" Type="http://schemas.openxmlformats.org/officeDocument/2006/relationships/image" Target="../media/image7.svg"/><Relationship Id="rId7" Type="http://schemas.openxmlformats.org/officeDocument/2006/relationships/image" Target="../media/image6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5F1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115613"/>
            <a:ext cx="7543800" cy="6858000"/>
          </a:xfrm>
          <a:prstGeom prst="rect">
            <a:avLst/>
          </a:prstGeom>
          <a:solidFill>
            <a:srgbClr val="F5F1E7"/>
          </a:solidFill>
          <a:ln w="12700">
            <a:solidFill>
              <a:srgbClr val="F5F1E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>
            <a:alphaModFix amt="70000"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18120" y="502920"/>
            <a:ext cx="4114800" cy="41148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58368" y="713232"/>
            <a:ext cx="5303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kern="0" spc="50" dirty="0">
                <a:solidFill>
                  <a:srgbClr val="1F51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GREEN SHOE</a:t>
            </a:r>
            <a:endParaRPr lang="en-US" sz="2600" dirty="0"/>
          </a:p>
        </p:txBody>
      </p:sp>
      <p:sp>
        <p:nvSpPr>
          <p:cNvPr id="6" name="Text 3"/>
          <p:cNvSpPr/>
          <p:nvPr/>
        </p:nvSpPr>
        <p:spPr>
          <a:xfrm>
            <a:off x="640080" y="1307592"/>
            <a:ext cx="6400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4400" b="1" dirty="0">
                <a:solidFill>
                  <a:srgbClr val="1423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ECOSYSTEM</a:t>
            </a:r>
            <a:endParaRPr lang="en-US" sz="4400" dirty="0"/>
          </a:p>
        </p:txBody>
      </p:sp>
      <p:sp>
        <p:nvSpPr>
          <p:cNvPr id="7" name="Shape 4"/>
          <p:cNvSpPr/>
          <p:nvPr/>
        </p:nvSpPr>
        <p:spPr>
          <a:xfrm>
            <a:off x="658368" y="2304288"/>
            <a:ext cx="6236208" cy="0"/>
          </a:xfrm>
          <a:prstGeom prst="line">
            <a:avLst/>
          </a:prstGeom>
          <a:noFill/>
          <a:ln w="25400">
            <a:solidFill>
              <a:srgbClr val="D6652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658368" y="2542032"/>
            <a:ext cx="617220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200" b="1" dirty="0">
                <a:solidFill>
                  <a:srgbClr val="D665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vertically integrated platform for tradigital craftsmanship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658368" y="3456432"/>
            <a:ext cx="6126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6573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Client work • Art • Education • Software • Community • Media • Destination</a:t>
            </a:r>
            <a:endParaRPr lang="en-US" sz="1400" dirty="0"/>
          </a:p>
        </p:txBody>
      </p:sp>
      <p:sp>
        <p:nvSpPr>
          <p:cNvPr id="10" name="Shape 7"/>
          <p:cNvSpPr/>
          <p:nvPr/>
        </p:nvSpPr>
        <p:spPr>
          <a:xfrm>
            <a:off x="658368" y="4160520"/>
            <a:ext cx="6217920" cy="1051560"/>
          </a:xfrm>
          <a:prstGeom prst="roundRect">
            <a:avLst>
              <a:gd name="adj" fmla="val 6957"/>
            </a:avLst>
          </a:prstGeom>
          <a:solidFill>
            <a:srgbClr val="E8ECE7"/>
          </a:solidFill>
          <a:ln w="11430">
            <a:solidFill>
              <a:srgbClr val="D7DDD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658368" y="4160520"/>
            <a:ext cx="73152" cy="1051560"/>
          </a:xfrm>
          <a:prstGeom prst="rect">
            <a:avLst/>
          </a:prstGeom>
          <a:solidFill>
            <a:srgbClr val="D6652A"/>
          </a:solidFill>
          <a:ln w="12700">
            <a:solidFill>
              <a:srgbClr val="D6652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841248" y="4343400"/>
            <a:ext cx="1828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F51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CORE IDEA</a:t>
            </a:r>
            <a:endParaRPr lang="en-US" sz="1100" dirty="0"/>
          </a:p>
        </p:txBody>
      </p:sp>
      <p:sp>
        <p:nvSpPr>
          <p:cNvPr id="13" name="Text 10"/>
          <p:cNvSpPr/>
          <p:nvPr/>
        </p:nvSpPr>
        <p:spPr>
          <a:xfrm>
            <a:off x="841248" y="4645152"/>
            <a:ext cx="56692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300" dirty="0">
                <a:solidFill>
                  <a:srgbClr val="2535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Remarkable client work, art, education, tools, media, digital IP, community, and a future campus reinforce one another.</a:t>
            </a:r>
            <a:endParaRPr lang="en-US" sz="1300" dirty="0"/>
          </a:p>
        </p:txBody>
      </p:sp>
      <p:sp>
        <p:nvSpPr>
          <p:cNvPr id="14" name="Text 11"/>
          <p:cNvSpPr/>
          <p:nvPr/>
        </p:nvSpPr>
        <p:spPr>
          <a:xfrm>
            <a:off x="658368" y="5971032"/>
            <a:ext cx="2834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1F51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SIMPLIFIED ECOSYSTEM OVERVIEW</a:t>
            </a:r>
            <a:endParaRPr lang="en-US" sz="900" dirty="0"/>
          </a:p>
        </p:txBody>
      </p:sp>
      <p:sp>
        <p:nvSpPr>
          <p:cNvPr id="15" name="Text 12"/>
          <p:cNvSpPr/>
          <p:nvPr/>
        </p:nvSpPr>
        <p:spPr>
          <a:xfrm>
            <a:off x="658368" y="6254496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573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August 2026</a:t>
            </a:r>
            <a:endParaRPr lang="en-US" sz="900" dirty="0"/>
          </a:p>
        </p:txBody>
      </p:sp>
      <p:sp>
        <p:nvSpPr>
          <p:cNvPr id="3" name="Shape 1"/>
          <p:cNvSpPr/>
          <p:nvPr/>
        </p:nvSpPr>
        <p:spPr>
          <a:xfrm>
            <a:off x="7533284" y="0"/>
            <a:ext cx="4647895" cy="6858000"/>
          </a:xfrm>
          <a:prstGeom prst="rect">
            <a:avLst/>
          </a:prstGeom>
          <a:solidFill>
            <a:schemeClr val="accent6"/>
          </a:solidFill>
          <a:ln w="12700">
            <a:solidFill>
              <a:srgbClr val="C94B2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4"/>
          <p:cNvSpPr/>
          <p:nvPr/>
        </p:nvSpPr>
        <p:spPr>
          <a:xfrm>
            <a:off x="7891272" y="4070132"/>
            <a:ext cx="400507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CREATE • ADVISE • TEACH • ENABLE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TOOL • GATHER • EXHIBIT • TELL</a:t>
            </a:r>
            <a:endParaRPr lang="en-US" sz="1200" dirty="0"/>
          </a:p>
        </p:txBody>
      </p:sp>
      <p:pic>
        <p:nvPicPr>
          <p:cNvPr id="17" name="Image 1" descr="/mnt/data/GSG_Clear_TIGH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89316" y="1028174"/>
            <a:ext cx="3977640" cy="310896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256032"/>
            <a:ext cx="3200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80" dirty="0">
                <a:solidFill>
                  <a:srgbClr val="D665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09 / PLACE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66928" y="512064"/>
            <a:ext cx="1065276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1423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working factory, craft school, art campus, and maker destination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66928" y="1078992"/>
            <a:ext cx="105613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dirty="0">
                <a:solidFill>
                  <a:srgbClr val="6573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long-term physical campus brings manufacturing, education, community, art, and public experience together.</a:t>
            </a:r>
            <a:endParaRPr lang="en-US" sz="1450" dirty="0"/>
          </a:p>
        </p:txBody>
      </p:sp>
      <p:sp>
        <p:nvSpPr>
          <p:cNvPr id="5" name="Shape 3"/>
          <p:cNvSpPr/>
          <p:nvPr/>
        </p:nvSpPr>
        <p:spPr>
          <a:xfrm>
            <a:off x="566928" y="1572768"/>
            <a:ext cx="11064240" cy="0"/>
          </a:xfrm>
          <a:prstGeom prst="line">
            <a:avLst/>
          </a:prstGeom>
          <a:noFill/>
          <a:ln w="20320">
            <a:solidFill>
              <a:srgbClr val="D6652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658368" y="1865376"/>
            <a:ext cx="7607808" cy="4261104"/>
          </a:xfrm>
          <a:prstGeom prst="roundRect">
            <a:avLst>
              <a:gd name="adj" fmla="val 1717"/>
            </a:avLst>
          </a:prstGeom>
          <a:solidFill>
            <a:srgbClr val="EEF2EB"/>
          </a:solidFill>
          <a:ln w="11430">
            <a:solidFill>
              <a:srgbClr val="D5D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896112" y="2167128"/>
            <a:ext cx="7077456" cy="3520440"/>
          </a:xfrm>
          <a:prstGeom prst="arc">
            <a:avLst/>
          </a:prstGeom>
          <a:solidFill>
            <a:srgbClr val="EEF2EB">
              <a:alpha val="0"/>
            </a:srgbClr>
          </a:solidFill>
          <a:ln w="25400">
            <a:solidFill>
              <a:srgbClr val="C3D0C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960120" y="2331720"/>
            <a:ext cx="22402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1430">
            <a:solidFill>
              <a:srgbClr val="D5D6D0"/>
            </a:solidFill>
            <a:prstDash val="solid"/>
          </a:ln>
          <a:effectLst>
            <a:outerShdw blurRad="19050" dist="50800" dir="2700000" algn="bl" rotWithShape="0">
              <a:srgbClr val="B9B5AA">
                <a:alpha val="1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1088136" y="2496312"/>
            <a:ext cx="493776" cy="493776"/>
          </a:xfrm>
          <a:prstGeom prst="ellipse">
            <a:avLst/>
          </a:prstGeom>
          <a:solidFill>
            <a:srgbClr val="E7EEE9"/>
          </a:solidFill>
          <a:ln w="12700">
            <a:solidFill>
              <a:srgbClr val="E7EEE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0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06642" y="2614818"/>
            <a:ext cx="256764" cy="256764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1691640" y="2468880"/>
            <a:ext cx="138074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80" b="1" dirty="0">
                <a:solidFill>
                  <a:srgbClr val="1F51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GSG FABRICATION</a:t>
            </a:r>
            <a:endParaRPr lang="en-US" sz="1080" dirty="0"/>
          </a:p>
        </p:txBody>
      </p:sp>
      <p:sp>
        <p:nvSpPr>
          <p:cNvPr id="12" name="Text 9"/>
          <p:cNvSpPr/>
          <p:nvPr/>
        </p:nvSpPr>
        <p:spPr>
          <a:xfrm>
            <a:off x="1106424" y="2971800"/>
            <a:ext cx="19476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40" dirty="0">
                <a:solidFill>
                  <a:srgbClr val="6573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Design • engineering • fabrication • assembly</a:t>
            </a:r>
            <a:endParaRPr lang="en-US" sz="940" dirty="0"/>
          </a:p>
        </p:txBody>
      </p:sp>
      <p:sp>
        <p:nvSpPr>
          <p:cNvPr id="13" name="Shape 10"/>
          <p:cNvSpPr/>
          <p:nvPr/>
        </p:nvSpPr>
        <p:spPr>
          <a:xfrm>
            <a:off x="3456432" y="2331720"/>
            <a:ext cx="205740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1430">
            <a:solidFill>
              <a:srgbClr val="D5D6D0"/>
            </a:solidFill>
            <a:prstDash val="solid"/>
          </a:ln>
          <a:effectLst>
            <a:outerShdw blurRad="19050" dist="50800" dir="2700000" algn="bl" rotWithShape="0">
              <a:srgbClr val="B9B5AA">
                <a:alpha val="1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4" name="Shape 11"/>
          <p:cNvSpPr/>
          <p:nvPr/>
        </p:nvSpPr>
        <p:spPr>
          <a:xfrm>
            <a:off x="3584448" y="2496312"/>
            <a:ext cx="493776" cy="493776"/>
          </a:xfrm>
          <a:prstGeom prst="ellipse">
            <a:avLst/>
          </a:prstGeom>
          <a:solidFill>
            <a:srgbClr val="E7EEE9"/>
          </a:solidFill>
          <a:ln w="12700">
            <a:solidFill>
              <a:srgbClr val="E7EEE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5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702954" y="2614818"/>
            <a:ext cx="256764" cy="256764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4187952" y="2468880"/>
            <a:ext cx="119786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80" b="1" dirty="0">
                <a:solidFill>
                  <a:srgbClr val="1F51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MMSTC SCHOOL</a:t>
            </a:r>
            <a:endParaRPr lang="en-US" sz="1080" dirty="0"/>
          </a:p>
        </p:txBody>
      </p:sp>
      <p:sp>
        <p:nvSpPr>
          <p:cNvPr id="17" name="Text 13"/>
          <p:cNvSpPr/>
          <p:nvPr/>
        </p:nvSpPr>
        <p:spPr>
          <a:xfrm>
            <a:off x="3602736" y="2971800"/>
            <a:ext cx="17647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40" dirty="0">
                <a:solidFill>
                  <a:srgbClr val="6573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Classrooms • intensives • camp • guests</a:t>
            </a:r>
            <a:endParaRPr lang="en-US" sz="940" dirty="0"/>
          </a:p>
        </p:txBody>
      </p:sp>
      <p:sp>
        <p:nvSpPr>
          <p:cNvPr id="18" name="Shape 14"/>
          <p:cNvSpPr/>
          <p:nvPr/>
        </p:nvSpPr>
        <p:spPr>
          <a:xfrm>
            <a:off x="5760720" y="2331720"/>
            <a:ext cx="214884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1430">
            <a:solidFill>
              <a:srgbClr val="D5D6D0"/>
            </a:solidFill>
            <a:prstDash val="solid"/>
          </a:ln>
          <a:effectLst>
            <a:outerShdw blurRad="19050" dist="50800" dir="2700000" algn="bl" rotWithShape="0">
              <a:srgbClr val="B9B5AA">
                <a:alpha val="1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9" name="Shape 15"/>
          <p:cNvSpPr/>
          <p:nvPr/>
        </p:nvSpPr>
        <p:spPr>
          <a:xfrm>
            <a:off x="5888736" y="2496312"/>
            <a:ext cx="493776" cy="493776"/>
          </a:xfrm>
          <a:prstGeom prst="ellipse">
            <a:avLst/>
          </a:prstGeom>
          <a:solidFill>
            <a:srgbClr val="E7EEE9"/>
          </a:solidFill>
          <a:ln w="12700">
            <a:solidFill>
              <a:srgbClr val="E7EEE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0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07242" y="2614818"/>
            <a:ext cx="256764" cy="256764"/>
          </a:xfrm>
          <a:prstGeom prst="rect">
            <a:avLst/>
          </a:prstGeom>
        </p:spPr>
      </p:pic>
      <p:sp>
        <p:nvSpPr>
          <p:cNvPr id="21" name="Text 16"/>
          <p:cNvSpPr/>
          <p:nvPr/>
        </p:nvSpPr>
        <p:spPr>
          <a:xfrm>
            <a:off x="6492240" y="2468880"/>
            <a:ext cx="128930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80" b="1" dirty="0">
                <a:solidFill>
                  <a:srgbClr val="1F51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MAKERSPACE</a:t>
            </a:r>
            <a:endParaRPr lang="en-US" sz="1080" dirty="0"/>
          </a:p>
        </p:txBody>
      </p:sp>
      <p:sp>
        <p:nvSpPr>
          <p:cNvPr id="22" name="Text 17"/>
          <p:cNvSpPr/>
          <p:nvPr/>
        </p:nvSpPr>
        <p:spPr>
          <a:xfrm>
            <a:off x="5907024" y="2971800"/>
            <a:ext cx="18562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40" dirty="0">
                <a:solidFill>
                  <a:srgbClr val="6573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Membership • certification • community</a:t>
            </a:r>
            <a:endParaRPr lang="en-US" sz="940" dirty="0"/>
          </a:p>
        </p:txBody>
      </p:sp>
      <p:sp>
        <p:nvSpPr>
          <p:cNvPr id="23" name="Shape 18"/>
          <p:cNvSpPr/>
          <p:nvPr/>
        </p:nvSpPr>
        <p:spPr>
          <a:xfrm>
            <a:off x="1572768" y="4160520"/>
            <a:ext cx="242316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1430">
            <a:solidFill>
              <a:srgbClr val="D5D6D0"/>
            </a:solidFill>
            <a:prstDash val="solid"/>
          </a:ln>
          <a:effectLst>
            <a:outerShdw blurRad="19050" dist="50800" dir="2700000" algn="bl" rotWithShape="0">
              <a:srgbClr val="B9B5AA">
                <a:alpha val="1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4" name="Shape 19"/>
          <p:cNvSpPr/>
          <p:nvPr/>
        </p:nvSpPr>
        <p:spPr>
          <a:xfrm>
            <a:off x="1700784" y="4325112"/>
            <a:ext cx="493776" cy="493776"/>
          </a:xfrm>
          <a:prstGeom prst="ellipse">
            <a:avLst/>
          </a:prstGeom>
          <a:solidFill>
            <a:srgbClr val="E7EEE9"/>
          </a:solidFill>
          <a:ln w="12700">
            <a:solidFill>
              <a:srgbClr val="E7EEE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5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819290" y="4443618"/>
            <a:ext cx="256764" cy="256764"/>
          </a:xfrm>
          <a:prstGeom prst="rect">
            <a:avLst/>
          </a:prstGeom>
        </p:spPr>
      </p:pic>
      <p:sp>
        <p:nvSpPr>
          <p:cNvPr id="26" name="Text 20"/>
          <p:cNvSpPr/>
          <p:nvPr/>
        </p:nvSpPr>
        <p:spPr>
          <a:xfrm>
            <a:off x="2304288" y="4297680"/>
            <a:ext cx="156362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80" b="1" dirty="0">
                <a:solidFill>
                  <a:srgbClr val="1F51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STUDIOS + GALLERY</a:t>
            </a:r>
            <a:endParaRPr lang="en-US" sz="1080" dirty="0"/>
          </a:p>
        </p:txBody>
      </p:sp>
      <p:sp>
        <p:nvSpPr>
          <p:cNvPr id="27" name="Text 21"/>
          <p:cNvSpPr/>
          <p:nvPr/>
        </p:nvSpPr>
        <p:spPr>
          <a:xfrm>
            <a:off x="1719072" y="4800600"/>
            <a:ext cx="2130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40" dirty="0">
                <a:solidFill>
                  <a:srgbClr val="6573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Original work • exhibitions • commerce</a:t>
            </a:r>
            <a:endParaRPr lang="en-US" sz="940" dirty="0"/>
          </a:p>
        </p:txBody>
      </p:sp>
      <p:sp>
        <p:nvSpPr>
          <p:cNvPr id="28" name="Shape 22"/>
          <p:cNvSpPr/>
          <p:nvPr/>
        </p:nvSpPr>
        <p:spPr>
          <a:xfrm>
            <a:off x="4736592" y="4160520"/>
            <a:ext cx="260604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1430">
            <a:solidFill>
              <a:srgbClr val="D5D6D0"/>
            </a:solidFill>
            <a:prstDash val="solid"/>
          </a:ln>
          <a:effectLst>
            <a:outerShdw blurRad="19050" dist="50800" dir="2700000" algn="bl" rotWithShape="0">
              <a:srgbClr val="B9B5AA">
                <a:alpha val="1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9" name="Shape 23"/>
          <p:cNvSpPr/>
          <p:nvPr/>
        </p:nvSpPr>
        <p:spPr>
          <a:xfrm>
            <a:off x="4864608" y="4325112"/>
            <a:ext cx="493776" cy="493776"/>
          </a:xfrm>
          <a:prstGeom prst="ellipse">
            <a:avLst/>
          </a:prstGeom>
          <a:solidFill>
            <a:srgbClr val="F1E8D3"/>
          </a:solidFill>
          <a:ln w="12700">
            <a:solidFill>
              <a:srgbClr val="F1E8D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0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983114" y="4443618"/>
            <a:ext cx="256764" cy="256764"/>
          </a:xfrm>
          <a:prstGeom prst="rect">
            <a:avLst/>
          </a:prstGeom>
        </p:spPr>
      </p:pic>
      <p:sp>
        <p:nvSpPr>
          <p:cNvPr id="31" name="Text 24"/>
          <p:cNvSpPr/>
          <p:nvPr/>
        </p:nvSpPr>
        <p:spPr>
          <a:xfrm>
            <a:off x="5468112" y="4297680"/>
            <a:ext cx="174650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80" b="1" dirty="0">
                <a:solidFill>
                  <a:srgbClr val="1F51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SCULPTURE GARDEN</a:t>
            </a:r>
            <a:endParaRPr lang="en-US" sz="1080" dirty="0"/>
          </a:p>
        </p:txBody>
      </p:sp>
      <p:sp>
        <p:nvSpPr>
          <p:cNvPr id="32" name="Text 25"/>
          <p:cNvSpPr/>
          <p:nvPr/>
        </p:nvSpPr>
        <p:spPr>
          <a:xfrm>
            <a:off x="4882896" y="4800600"/>
            <a:ext cx="23134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40" dirty="0">
                <a:solidFill>
                  <a:srgbClr val="6573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Installations • trails • events • public weekends</a:t>
            </a:r>
            <a:endParaRPr lang="en-US" sz="940" dirty="0"/>
          </a:p>
        </p:txBody>
      </p:sp>
      <p:sp>
        <p:nvSpPr>
          <p:cNvPr id="33" name="Text 26"/>
          <p:cNvSpPr/>
          <p:nvPr/>
        </p:nvSpPr>
        <p:spPr>
          <a:xfrm>
            <a:off x="1920240" y="5687568"/>
            <a:ext cx="50749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i="1" dirty="0">
                <a:solidFill>
                  <a:srgbClr val="D665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“A maker pilgrimage destination”</a:t>
            </a:r>
            <a:endParaRPr lang="en-US" sz="1400" dirty="0"/>
          </a:p>
        </p:txBody>
      </p:sp>
      <p:sp>
        <p:nvSpPr>
          <p:cNvPr id="34" name="Shape 27"/>
          <p:cNvSpPr/>
          <p:nvPr/>
        </p:nvSpPr>
        <p:spPr>
          <a:xfrm>
            <a:off x="8522208" y="1865376"/>
            <a:ext cx="3008376" cy="4261104"/>
          </a:xfrm>
          <a:prstGeom prst="roundRect">
            <a:avLst>
              <a:gd name="adj" fmla="val 2432"/>
            </a:avLst>
          </a:prstGeom>
          <a:solidFill>
            <a:srgbClr val="FFFFFF"/>
          </a:solidFill>
          <a:ln w="11430">
            <a:solidFill>
              <a:srgbClr val="D7D4CB"/>
            </a:solidFill>
            <a:prstDash val="solid"/>
          </a:ln>
          <a:effectLst>
            <a:outerShdw blurRad="19050" dist="50800" dir="2700000" algn="bl" rotWithShape="0">
              <a:srgbClr val="B9B5AA">
                <a:alpha val="1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5" name="Text 28"/>
          <p:cNvSpPr/>
          <p:nvPr/>
        </p:nvSpPr>
        <p:spPr>
          <a:xfrm>
            <a:off x="8796528" y="2103120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00" b="1" dirty="0">
                <a:solidFill>
                  <a:srgbClr val="D665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PLACE-BASED REVENUE</a:t>
            </a:r>
            <a:endParaRPr lang="en-US" sz="1300" dirty="0"/>
          </a:p>
        </p:txBody>
      </p:sp>
      <p:pic>
        <p:nvPicPr>
          <p:cNvPr id="36" name="Image 5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796528" y="2633472"/>
            <a:ext cx="201168" cy="201168"/>
          </a:xfrm>
          <a:prstGeom prst="rect">
            <a:avLst/>
          </a:prstGeom>
        </p:spPr>
      </p:pic>
      <p:sp>
        <p:nvSpPr>
          <p:cNvPr id="37" name="Text 29"/>
          <p:cNvSpPr/>
          <p:nvPr/>
        </p:nvSpPr>
        <p:spPr>
          <a:xfrm>
            <a:off x="9125712" y="2624328"/>
            <a:ext cx="193852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80" dirty="0">
                <a:solidFill>
                  <a:srgbClr val="1423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Public admission</a:t>
            </a:r>
            <a:endParaRPr lang="en-US" sz="1080" dirty="0"/>
          </a:p>
        </p:txBody>
      </p:sp>
      <p:pic>
        <p:nvPicPr>
          <p:cNvPr id="38" name="Image 6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796528" y="3026664"/>
            <a:ext cx="201168" cy="201168"/>
          </a:xfrm>
          <a:prstGeom prst="rect">
            <a:avLst/>
          </a:prstGeom>
        </p:spPr>
      </p:pic>
      <p:sp>
        <p:nvSpPr>
          <p:cNvPr id="39" name="Text 30"/>
          <p:cNvSpPr/>
          <p:nvPr/>
        </p:nvSpPr>
        <p:spPr>
          <a:xfrm>
            <a:off x="9125712" y="3017520"/>
            <a:ext cx="193852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80" dirty="0">
                <a:solidFill>
                  <a:srgbClr val="1423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Memberships</a:t>
            </a:r>
            <a:endParaRPr lang="en-US" sz="1080" dirty="0"/>
          </a:p>
        </p:txBody>
      </p:sp>
      <p:pic>
        <p:nvPicPr>
          <p:cNvPr id="40" name="Image 7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796528" y="3419856"/>
            <a:ext cx="201168" cy="201168"/>
          </a:xfrm>
          <a:prstGeom prst="rect">
            <a:avLst/>
          </a:prstGeom>
        </p:spPr>
      </p:pic>
      <p:sp>
        <p:nvSpPr>
          <p:cNvPr id="41" name="Text 31"/>
          <p:cNvSpPr/>
          <p:nvPr/>
        </p:nvSpPr>
        <p:spPr>
          <a:xfrm>
            <a:off x="9125712" y="3410712"/>
            <a:ext cx="193852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80" dirty="0">
                <a:solidFill>
                  <a:srgbClr val="1423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Festivals + events</a:t>
            </a:r>
            <a:endParaRPr lang="en-US" sz="1080" dirty="0"/>
          </a:p>
        </p:txBody>
      </p:sp>
      <p:pic>
        <p:nvPicPr>
          <p:cNvPr id="42" name="Image 8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796528" y="3813048"/>
            <a:ext cx="201168" cy="201168"/>
          </a:xfrm>
          <a:prstGeom prst="rect">
            <a:avLst/>
          </a:prstGeom>
        </p:spPr>
      </p:pic>
      <p:sp>
        <p:nvSpPr>
          <p:cNvPr id="43" name="Text 32"/>
          <p:cNvSpPr/>
          <p:nvPr/>
        </p:nvSpPr>
        <p:spPr>
          <a:xfrm>
            <a:off x="9125712" y="3803904"/>
            <a:ext cx="193852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80" dirty="0">
                <a:solidFill>
                  <a:srgbClr val="1423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Private rentals</a:t>
            </a:r>
            <a:endParaRPr lang="en-US" sz="1080" dirty="0"/>
          </a:p>
        </p:txBody>
      </p:sp>
      <p:pic>
        <p:nvPicPr>
          <p:cNvPr id="44" name="Image 9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796528" y="4206240"/>
            <a:ext cx="201168" cy="201168"/>
          </a:xfrm>
          <a:prstGeom prst="rect">
            <a:avLst/>
          </a:prstGeom>
        </p:spPr>
      </p:pic>
      <p:sp>
        <p:nvSpPr>
          <p:cNvPr id="45" name="Text 33"/>
          <p:cNvSpPr/>
          <p:nvPr/>
        </p:nvSpPr>
        <p:spPr>
          <a:xfrm>
            <a:off x="9125712" y="4197096"/>
            <a:ext cx="193852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80" dirty="0">
                <a:solidFill>
                  <a:srgbClr val="1423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Corporate retreats</a:t>
            </a:r>
            <a:endParaRPr lang="en-US" sz="1080" dirty="0"/>
          </a:p>
        </p:txBody>
      </p:sp>
      <p:pic>
        <p:nvPicPr>
          <p:cNvPr id="46" name="Image 1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796528" y="4599432"/>
            <a:ext cx="201168" cy="201168"/>
          </a:xfrm>
          <a:prstGeom prst="rect">
            <a:avLst/>
          </a:prstGeom>
        </p:spPr>
      </p:pic>
      <p:sp>
        <p:nvSpPr>
          <p:cNvPr id="47" name="Text 34"/>
          <p:cNvSpPr/>
          <p:nvPr/>
        </p:nvSpPr>
        <p:spPr>
          <a:xfrm>
            <a:off x="9125712" y="4590288"/>
            <a:ext cx="193852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80" dirty="0">
                <a:solidFill>
                  <a:srgbClr val="1423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Artist residencies</a:t>
            </a:r>
            <a:endParaRPr lang="en-US" sz="1080" dirty="0"/>
          </a:p>
        </p:txBody>
      </p:sp>
      <p:pic>
        <p:nvPicPr>
          <p:cNvPr id="48" name="Image 1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8796528" y="4992624"/>
            <a:ext cx="201168" cy="201168"/>
          </a:xfrm>
          <a:prstGeom prst="rect">
            <a:avLst/>
          </a:prstGeom>
        </p:spPr>
      </p:pic>
      <p:sp>
        <p:nvSpPr>
          <p:cNvPr id="49" name="Text 35"/>
          <p:cNvSpPr/>
          <p:nvPr/>
        </p:nvSpPr>
        <p:spPr>
          <a:xfrm>
            <a:off x="9125712" y="4983480"/>
            <a:ext cx="193852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80" dirty="0">
                <a:solidFill>
                  <a:srgbClr val="1423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Food + merchandise</a:t>
            </a:r>
            <a:endParaRPr lang="en-US" sz="1080" dirty="0"/>
          </a:p>
        </p:txBody>
      </p:sp>
      <p:pic>
        <p:nvPicPr>
          <p:cNvPr id="50" name="Image 1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8796528" y="5385816"/>
            <a:ext cx="201168" cy="201168"/>
          </a:xfrm>
          <a:prstGeom prst="rect">
            <a:avLst/>
          </a:prstGeom>
        </p:spPr>
      </p:pic>
      <p:sp>
        <p:nvSpPr>
          <p:cNvPr id="51" name="Text 36"/>
          <p:cNvSpPr/>
          <p:nvPr/>
        </p:nvSpPr>
        <p:spPr>
          <a:xfrm>
            <a:off x="9125712" y="5376672"/>
            <a:ext cx="193852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80" dirty="0">
                <a:solidFill>
                  <a:srgbClr val="1423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Future lodging</a:t>
            </a:r>
            <a:endParaRPr lang="en-US" sz="1080" dirty="0"/>
          </a:p>
        </p:txBody>
      </p:sp>
      <p:sp>
        <p:nvSpPr>
          <p:cNvPr id="52" name="Shape 37"/>
          <p:cNvSpPr/>
          <p:nvPr/>
        </p:nvSpPr>
        <p:spPr>
          <a:xfrm>
            <a:off x="8796528" y="5623560"/>
            <a:ext cx="2176272" cy="310896"/>
          </a:xfrm>
          <a:prstGeom prst="roundRect">
            <a:avLst>
              <a:gd name="adj" fmla="val 23529"/>
            </a:avLst>
          </a:prstGeom>
          <a:solidFill>
            <a:srgbClr val="1F513D"/>
          </a:solidFill>
          <a:ln w="12700">
            <a:solidFill>
              <a:srgbClr val="1F513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3" name="Text 38"/>
          <p:cNvSpPr/>
          <p:nvPr/>
        </p:nvSpPr>
        <p:spPr>
          <a:xfrm>
            <a:off x="8942832" y="5715000"/>
            <a:ext cx="1883664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ctr">
              <a:buNone/>
            </a:pPr>
            <a:r>
              <a:rPr lang="en-US" sz="92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Long-term asset + brand moat</a:t>
            </a:r>
            <a:endParaRPr lang="en-US" sz="920" dirty="0"/>
          </a:p>
        </p:txBody>
      </p:sp>
      <p:sp>
        <p:nvSpPr>
          <p:cNvPr id="54" name="Text 39"/>
          <p:cNvSpPr/>
          <p:nvPr/>
        </p:nvSpPr>
        <p:spPr>
          <a:xfrm>
            <a:off x="566928" y="6565392"/>
            <a:ext cx="43891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6573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GREEN SHOE GARAGE  |  AUGUST 2026</a:t>
            </a:r>
            <a:endParaRPr lang="en-US" sz="800" dirty="0"/>
          </a:p>
        </p:txBody>
      </p:sp>
      <p:sp>
        <p:nvSpPr>
          <p:cNvPr id="5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75720" y="6565392"/>
            <a:ext cx="201168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 lIns="0" tIns="0" rIns="0" bIns="0"/>
          <a:lstStyle>
            <a:lvl1pPr>
              <a:defRPr sz="800">
                <a:solidFill>
                  <a:srgbClr val="68746E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lang="en-US" b="0"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256032"/>
            <a:ext cx="3200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80" dirty="0">
                <a:solidFill>
                  <a:srgbClr val="D665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 / REVENUE PORTFOLIO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66928" y="512064"/>
            <a:ext cx="1065276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sz="2800" b="1">
                <a:solidFill>
                  <a:srgbClr val="14231C"/>
                </a:solidFill>
                <a:latin typeface="Arial"/>
              </a:rPr>
              <a:t>Twelve revenue streams. Four economic engines.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66928" y="1078992"/>
            <a:ext cx="105613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/>
          </a:bodyPr>
          <a:lstStyle/>
          <a:p>
            <a:pPr marL="0" indent="0">
              <a:buNone/>
            </a:pPr>
            <a:r>
              <a:rPr lang="en-US" sz="1450" dirty="0">
                <a:solidFill>
                  <a:srgbClr val="6573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business becomes more resilient by combining scarce high-ticket work, recurring relationships, scalable IP, and place-based experiences.</a:t>
            </a:r>
            <a:endParaRPr lang="en-US" sz="1450" dirty="0"/>
          </a:p>
        </p:txBody>
      </p:sp>
      <p:sp>
        <p:nvSpPr>
          <p:cNvPr id="5" name="Shape 3"/>
          <p:cNvSpPr/>
          <p:nvPr/>
        </p:nvSpPr>
        <p:spPr>
          <a:xfrm>
            <a:off x="566928" y="1572768"/>
            <a:ext cx="11064240" cy="0"/>
          </a:xfrm>
          <a:prstGeom prst="line">
            <a:avLst/>
          </a:prstGeom>
          <a:noFill/>
          <a:ln w="20320">
            <a:solidFill>
              <a:srgbClr val="D6652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658368" y="1874520"/>
            <a:ext cx="2606040" cy="4251960"/>
          </a:xfrm>
          <a:prstGeom prst="roundRect">
            <a:avLst>
              <a:gd name="adj" fmla="val 2807"/>
            </a:avLst>
          </a:prstGeom>
          <a:solidFill>
            <a:srgbClr val="E7EEE9"/>
          </a:solidFill>
          <a:ln w="11430">
            <a:solidFill>
              <a:srgbClr val="D9D5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658368" y="1874520"/>
            <a:ext cx="2606040" cy="685800"/>
          </a:xfrm>
          <a:prstGeom prst="rect">
            <a:avLst/>
          </a:prstGeom>
          <a:solidFill>
            <a:srgbClr val="1F513D"/>
          </a:solidFill>
          <a:ln w="12700">
            <a:solidFill>
              <a:srgbClr val="1F513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41248" y="2029968"/>
            <a:ext cx="347472" cy="347472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1316736" y="1956816"/>
            <a:ext cx="17647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HIGH-VALUE</a:t>
            </a:r>
            <a:endParaRPr lang="en-US" sz="1300" dirty="0"/>
          </a:p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CRAFT + ART</a:t>
            </a:r>
            <a:endParaRPr lang="en-US" sz="1300" dirty="0"/>
          </a:p>
        </p:txBody>
      </p:sp>
      <p:sp>
        <p:nvSpPr>
          <p:cNvPr id="10" name="Shape 7"/>
          <p:cNvSpPr/>
          <p:nvPr/>
        </p:nvSpPr>
        <p:spPr>
          <a:xfrm>
            <a:off x="868680" y="2871216"/>
            <a:ext cx="128016" cy="128016"/>
          </a:xfrm>
          <a:prstGeom prst="ellipse">
            <a:avLst/>
          </a:prstGeom>
          <a:solidFill>
            <a:srgbClr val="1F513D"/>
          </a:solidFill>
          <a:ln w="12700">
            <a:solidFill>
              <a:srgbClr val="1F513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1133856" y="2834640"/>
            <a:ext cx="189280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50" b="1" dirty="0">
                <a:solidFill>
                  <a:srgbClr val="1423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GSG bespoke projects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868680" y="3547872"/>
            <a:ext cx="128016" cy="128016"/>
          </a:xfrm>
          <a:prstGeom prst="ellipse">
            <a:avLst/>
          </a:prstGeom>
          <a:solidFill>
            <a:srgbClr val="1F513D"/>
          </a:solidFill>
          <a:ln w="12700">
            <a:solidFill>
              <a:srgbClr val="1F513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1133856" y="3511296"/>
            <a:ext cx="189280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1423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Premium consulting</a:t>
            </a:r>
            <a:endParaRPr lang="en-US" sz="1150" dirty="0"/>
          </a:p>
        </p:txBody>
      </p:sp>
      <p:sp>
        <p:nvSpPr>
          <p:cNvPr id="14" name="Shape 11"/>
          <p:cNvSpPr/>
          <p:nvPr/>
        </p:nvSpPr>
        <p:spPr>
          <a:xfrm>
            <a:off x="868680" y="4224528"/>
            <a:ext cx="128016" cy="128016"/>
          </a:xfrm>
          <a:prstGeom prst="ellipse">
            <a:avLst/>
          </a:prstGeom>
          <a:solidFill>
            <a:srgbClr val="1F513D"/>
          </a:solidFill>
          <a:ln w="12700">
            <a:solidFill>
              <a:srgbClr val="1F513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2"/>
          <p:cNvSpPr/>
          <p:nvPr/>
        </p:nvSpPr>
        <p:spPr>
          <a:xfrm>
            <a:off x="1133856" y="4187952"/>
            <a:ext cx="189280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1423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Green Shoe Studios art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868680" y="4901184"/>
            <a:ext cx="128016" cy="128016"/>
          </a:xfrm>
          <a:prstGeom prst="ellipse">
            <a:avLst/>
          </a:prstGeom>
          <a:solidFill>
            <a:srgbClr val="1F513D"/>
          </a:solidFill>
          <a:ln w="12700">
            <a:solidFill>
              <a:srgbClr val="1F513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4"/>
          <p:cNvSpPr/>
          <p:nvPr/>
        </p:nvSpPr>
        <p:spPr>
          <a:xfrm>
            <a:off x="1133856" y="4864608"/>
            <a:ext cx="189280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1423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Gallery commissions</a:t>
            </a:r>
            <a:endParaRPr lang="en-US" sz="1150" dirty="0"/>
          </a:p>
        </p:txBody>
      </p:sp>
      <p:sp>
        <p:nvSpPr>
          <p:cNvPr id="18" name="Shape 15"/>
          <p:cNvSpPr/>
          <p:nvPr/>
        </p:nvSpPr>
        <p:spPr>
          <a:xfrm>
            <a:off x="3456432" y="1874520"/>
            <a:ext cx="2606040" cy="4251960"/>
          </a:xfrm>
          <a:prstGeom prst="roundRect">
            <a:avLst>
              <a:gd name="adj" fmla="val 2807"/>
            </a:avLst>
          </a:prstGeom>
          <a:solidFill>
            <a:srgbClr val="F9E9DE"/>
          </a:solidFill>
          <a:ln w="11430">
            <a:solidFill>
              <a:srgbClr val="D9D5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Shape 16"/>
          <p:cNvSpPr/>
          <p:nvPr/>
        </p:nvSpPr>
        <p:spPr>
          <a:xfrm>
            <a:off x="3456432" y="1874520"/>
            <a:ext cx="2606040" cy="685800"/>
          </a:xfrm>
          <a:prstGeom prst="rect">
            <a:avLst/>
          </a:prstGeom>
          <a:solidFill>
            <a:srgbClr val="D6652A"/>
          </a:solidFill>
          <a:ln w="12700">
            <a:solidFill>
              <a:srgbClr val="D6652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0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639312" y="2029968"/>
            <a:ext cx="347472" cy="347472"/>
          </a:xfrm>
          <a:prstGeom prst="rect">
            <a:avLst/>
          </a:prstGeom>
        </p:spPr>
      </p:pic>
      <p:sp>
        <p:nvSpPr>
          <p:cNvPr id="21" name="Text 17"/>
          <p:cNvSpPr/>
          <p:nvPr/>
        </p:nvSpPr>
        <p:spPr>
          <a:xfrm>
            <a:off x="4114800" y="1956816"/>
            <a:ext cx="17647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EDUCATION +</a:t>
            </a:r>
            <a:endParaRPr lang="en-US" sz="1300" dirty="0"/>
          </a:p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EXPERIENCES</a:t>
            </a:r>
            <a:endParaRPr lang="en-US" sz="1300" dirty="0"/>
          </a:p>
        </p:txBody>
      </p:sp>
      <p:sp>
        <p:nvSpPr>
          <p:cNvPr id="22" name="Shape 18"/>
          <p:cNvSpPr/>
          <p:nvPr/>
        </p:nvSpPr>
        <p:spPr>
          <a:xfrm>
            <a:off x="3666744" y="2871216"/>
            <a:ext cx="128016" cy="128016"/>
          </a:xfrm>
          <a:prstGeom prst="ellipse">
            <a:avLst/>
          </a:prstGeom>
          <a:solidFill>
            <a:srgbClr val="D6652A"/>
          </a:solidFill>
          <a:ln w="12700">
            <a:solidFill>
              <a:srgbClr val="D6652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19"/>
          <p:cNvSpPr/>
          <p:nvPr/>
        </p:nvSpPr>
        <p:spPr>
          <a:xfrm>
            <a:off x="3931920" y="2834640"/>
            <a:ext cx="189280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50" b="1" dirty="0">
                <a:solidFill>
                  <a:srgbClr val="1423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MMSTC tuition</a:t>
            </a:r>
            <a:endParaRPr lang="en-US" sz="1150" dirty="0"/>
          </a:p>
        </p:txBody>
      </p:sp>
      <p:sp>
        <p:nvSpPr>
          <p:cNvPr id="24" name="Shape 20"/>
          <p:cNvSpPr/>
          <p:nvPr/>
        </p:nvSpPr>
        <p:spPr>
          <a:xfrm>
            <a:off x="3666744" y="3547872"/>
            <a:ext cx="128016" cy="128016"/>
          </a:xfrm>
          <a:prstGeom prst="ellipse">
            <a:avLst/>
          </a:prstGeom>
          <a:solidFill>
            <a:srgbClr val="D6652A"/>
          </a:solidFill>
          <a:ln w="12700">
            <a:solidFill>
              <a:srgbClr val="D6652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1"/>
          <p:cNvSpPr/>
          <p:nvPr/>
        </p:nvSpPr>
        <p:spPr>
          <a:xfrm>
            <a:off x="3931920" y="3511296"/>
            <a:ext cx="189280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1423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Maker Summer Camp</a:t>
            </a:r>
            <a:endParaRPr lang="en-US" sz="1150" dirty="0"/>
          </a:p>
        </p:txBody>
      </p:sp>
      <p:sp>
        <p:nvSpPr>
          <p:cNvPr id="26" name="Shape 22"/>
          <p:cNvSpPr/>
          <p:nvPr/>
        </p:nvSpPr>
        <p:spPr>
          <a:xfrm>
            <a:off x="3666744" y="4224528"/>
            <a:ext cx="128016" cy="128016"/>
          </a:xfrm>
          <a:prstGeom prst="ellipse">
            <a:avLst/>
          </a:prstGeom>
          <a:solidFill>
            <a:srgbClr val="D6652A"/>
          </a:solidFill>
          <a:ln w="12700">
            <a:solidFill>
              <a:srgbClr val="D6652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Text 23"/>
          <p:cNvSpPr/>
          <p:nvPr/>
        </p:nvSpPr>
        <p:spPr>
          <a:xfrm>
            <a:off x="3931920" y="4187952"/>
            <a:ext cx="189280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1423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Sculpture garden admission</a:t>
            </a:r>
            <a:endParaRPr lang="en-US" sz="1150" dirty="0"/>
          </a:p>
        </p:txBody>
      </p:sp>
      <p:sp>
        <p:nvSpPr>
          <p:cNvPr id="28" name="Shape 24"/>
          <p:cNvSpPr/>
          <p:nvPr/>
        </p:nvSpPr>
        <p:spPr>
          <a:xfrm>
            <a:off x="3666744" y="4901184"/>
            <a:ext cx="128016" cy="128016"/>
          </a:xfrm>
          <a:prstGeom prst="ellipse">
            <a:avLst/>
          </a:prstGeom>
          <a:solidFill>
            <a:srgbClr val="D6652A"/>
          </a:solidFill>
          <a:ln w="12700">
            <a:solidFill>
              <a:srgbClr val="D6652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5"/>
          <p:cNvSpPr/>
          <p:nvPr/>
        </p:nvSpPr>
        <p:spPr>
          <a:xfrm>
            <a:off x="3931920" y="4864608"/>
            <a:ext cx="189280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1423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Events, retreats, rentals</a:t>
            </a:r>
            <a:endParaRPr lang="en-US" sz="1150" dirty="0"/>
          </a:p>
        </p:txBody>
      </p:sp>
      <p:sp>
        <p:nvSpPr>
          <p:cNvPr id="30" name="Shape 26"/>
          <p:cNvSpPr/>
          <p:nvPr/>
        </p:nvSpPr>
        <p:spPr>
          <a:xfrm>
            <a:off x="6254496" y="1874520"/>
            <a:ext cx="2606040" cy="4251960"/>
          </a:xfrm>
          <a:prstGeom prst="roundRect">
            <a:avLst>
              <a:gd name="adj" fmla="val 2807"/>
            </a:avLst>
          </a:prstGeom>
          <a:solidFill>
            <a:srgbClr val="E9EFEB"/>
          </a:solidFill>
          <a:ln w="11430">
            <a:solidFill>
              <a:srgbClr val="D9D5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Shape 27"/>
          <p:cNvSpPr/>
          <p:nvPr/>
        </p:nvSpPr>
        <p:spPr>
          <a:xfrm>
            <a:off x="6254496" y="1874520"/>
            <a:ext cx="2606040" cy="685800"/>
          </a:xfrm>
          <a:prstGeom prst="rect">
            <a:avLst/>
          </a:prstGeom>
          <a:solidFill>
            <a:srgbClr val="6F8E7B"/>
          </a:solidFill>
          <a:ln w="12700">
            <a:solidFill>
              <a:srgbClr val="6F8E7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2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37376" y="2029968"/>
            <a:ext cx="347472" cy="347472"/>
          </a:xfrm>
          <a:prstGeom prst="rect">
            <a:avLst/>
          </a:prstGeom>
        </p:spPr>
      </p:pic>
      <p:sp>
        <p:nvSpPr>
          <p:cNvPr id="33" name="Text 28"/>
          <p:cNvSpPr/>
          <p:nvPr/>
        </p:nvSpPr>
        <p:spPr>
          <a:xfrm>
            <a:off x="6912864" y="1956816"/>
            <a:ext cx="17647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RECURRING</a:t>
            </a:r>
            <a:endParaRPr lang="en-US" sz="1300" dirty="0"/>
          </a:p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COMMUNITY</a:t>
            </a:r>
            <a:endParaRPr lang="en-US" sz="1300" dirty="0"/>
          </a:p>
        </p:txBody>
      </p:sp>
      <p:sp>
        <p:nvSpPr>
          <p:cNvPr id="34" name="Shape 29"/>
          <p:cNvSpPr/>
          <p:nvPr/>
        </p:nvSpPr>
        <p:spPr>
          <a:xfrm>
            <a:off x="6464808" y="2871216"/>
            <a:ext cx="128016" cy="128016"/>
          </a:xfrm>
          <a:prstGeom prst="ellipse">
            <a:avLst/>
          </a:prstGeom>
          <a:solidFill>
            <a:srgbClr val="6F8E7B"/>
          </a:solidFill>
          <a:ln w="12700">
            <a:solidFill>
              <a:srgbClr val="6F8E7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5" name="Text 30"/>
          <p:cNvSpPr/>
          <p:nvPr/>
        </p:nvSpPr>
        <p:spPr>
          <a:xfrm>
            <a:off x="6729984" y="2834640"/>
            <a:ext cx="189280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1150" b="1" dirty="0">
                <a:solidFill>
                  <a:srgbClr val="1423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WORKSHOP subscriptions</a:t>
            </a:r>
            <a:endParaRPr lang="en-US" sz="1150" dirty="0"/>
          </a:p>
        </p:txBody>
      </p:sp>
      <p:sp>
        <p:nvSpPr>
          <p:cNvPr id="36" name="Shape 31"/>
          <p:cNvSpPr/>
          <p:nvPr/>
        </p:nvSpPr>
        <p:spPr>
          <a:xfrm>
            <a:off x="6464808" y="3547872"/>
            <a:ext cx="128016" cy="128016"/>
          </a:xfrm>
          <a:prstGeom prst="ellipse">
            <a:avLst/>
          </a:prstGeom>
          <a:solidFill>
            <a:srgbClr val="6F8E7B"/>
          </a:solidFill>
          <a:ln w="12700">
            <a:solidFill>
              <a:srgbClr val="6F8E7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7" name="Text 32"/>
          <p:cNvSpPr/>
          <p:nvPr/>
        </p:nvSpPr>
        <p:spPr>
          <a:xfrm>
            <a:off x="6729984" y="3511296"/>
            <a:ext cx="189280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1423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Team / institution plans</a:t>
            </a:r>
            <a:endParaRPr lang="en-US" sz="1150" dirty="0"/>
          </a:p>
        </p:txBody>
      </p:sp>
      <p:sp>
        <p:nvSpPr>
          <p:cNvPr id="38" name="Shape 33"/>
          <p:cNvSpPr/>
          <p:nvPr/>
        </p:nvSpPr>
        <p:spPr>
          <a:xfrm>
            <a:off x="6464808" y="4224528"/>
            <a:ext cx="128016" cy="128016"/>
          </a:xfrm>
          <a:prstGeom prst="ellipse">
            <a:avLst/>
          </a:prstGeom>
          <a:solidFill>
            <a:srgbClr val="6F8E7B"/>
          </a:solidFill>
          <a:ln w="12700">
            <a:solidFill>
              <a:srgbClr val="6F8E7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9" name="Text 34"/>
          <p:cNvSpPr/>
          <p:nvPr/>
        </p:nvSpPr>
        <p:spPr>
          <a:xfrm>
            <a:off x="6729984" y="4187952"/>
            <a:ext cx="189280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1423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Makerspace memberships</a:t>
            </a:r>
            <a:endParaRPr lang="en-US" sz="1150" dirty="0"/>
          </a:p>
        </p:txBody>
      </p:sp>
      <p:sp>
        <p:nvSpPr>
          <p:cNvPr id="40" name="Shape 35"/>
          <p:cNvSpPr/>
          <p:nvPr/>
        </p:nvSpPr>
        <p:spPr>
          <a:xfrm>
            <a:off x="6464808" y="4901184"/>
            <a:ext cx="128016" cy="128016"/>
          </a:xfrm>
          <a:prstGeom prst="ellipse">
            <a:avLst/>
          </a:prstGeom>
          <a:solidFill>
            <a:srgbClr val="6F8E7B"/>
          </a:solidFill>
          <a:ln w="12700">
            <a:solidFill>
              <a:srgbClr val="6F8E7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1" name="Text 36"/>
          <p:cNvSpPr/>
          <p:nvPr/>
        </p:nvSpPr>
        <p:spPr>
          <a:xfrm>
            <a:off x="6729984" y="4864608"/>
            <a:ext cx="189280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1423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Day passes + storage</a:t>
            </a:r>
            <a:endParaRPr lang="en-US" sz="1150" dirty="0"/>
          </a:p>
        </p:txBody>
      </p:sp>
      <p:sp>
        <p:nvSpPr>
          <p:cNvPr id="42" name="Shape 37"/>
          <p:cNvSpPr/>
          <p:nvPr/>
        </p:nvSpPr>
        <p:spPr>
          <a:xfrm>
            <a:off x="9052560" y="1874520"/>
            <a:ext cx="2487168" cy="4251960"/>
          </a:xfrm>
          <a:prstGeom prst="roundRect">
            <a:avLst>
              <a:gd name="adj" fmla="val 2941"/>
            </a:avLst>
          </a:prstGeom>
          <a:solidFill>
            <a:srgbClr val="F1E8D3"/>
          </a:solidFill>
          <a:ln w="11430">
            <a:solidFill>
              <a:srgbClr val="D9D5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3" name="Shape 38"/>
          <p:cNvSpPr/>
          <p:nvPr/>
        </p:nvSpPr>
        <p:spPr>
          <a:xfrm>
            <a:off x="9052560" y="1874520"/>
            <a:ext cx="2487168" cy="685800"/>
          </a:xfrm>
          <a:prstGeom prst="rect">
            <a:avLst/>
          </a:prstGeom>
          <a:solidFill>
            <a:srgbClr val="B89145"/>
          </a:solidFill>
          <a:ln w="12700">
            <a:solidFill>
              <a:srgbClr val="B8914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4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235440" y="2029968"/>
            <a:ext cx="347472" cy="347472"/>
          </a:xfrm>
          <a:prstGeom prst="rect">
            <a:avLst/>
          </a:prstGeom>
        </p:spPr>
      </p:pic>
      <p:sp>
        <p:nvSpPr>
          <p:cNvPr id="45" name="Text 39"/>
          <p:cNvSpPr/>
          <p:nvPr/>
        </p:nvSpPr>
        <p:spPr>
          <a:xfrm>
            <a:off x="9710928" y="1956816"/>
            <a:ext cx="1645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IP + MEDIA</a:t>
            </a:r>
            <a:endParaRPr lang="en-US" sz="1300" dirty="0"/>
          </a:p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 MERCH</a:t>
            </a:r>
            <a:endParaRPr lang="en-US" sz="1300" dirty="0"/>
          </a:p>
        </p:txBody>
      </p:sp>
      <p:sp>
        <p:nvSpPr>
          <p:cNvPr id="46" name="Shape 40"/>
          <p:cNvSpPr/>
          <p:nvPr/>
        </p:nvSpPr>
        <p:spPr>
          <a:xfrm>
            <a:off x="9262872" y="2834640"/>
            <a:ext cx="128016" cy="128016"/>
          </a:xfrm>
          <a:prstGeom prst="ellipse">
            <a:avLst/>
          </a:prstGeom>
          <a:solidFill>
            <a:srgbClr val="B89145"/>
          </a:solidFill>
          <a:ln w="12700">
            <a:solidFill>
              <a:srgbClr val="B8914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7" name="Text 41"/>
          <p:cNvSpPr/>
          <p:nvPr/>
        </p:nvSpPr>
        <p:spPr>
          <a:xfrm>
            <a:off x="9528048" y="2798064"/>
            <a:ext cx="177393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sz="1080" b="1">
                <a:solidFill>
                  <a:srgbClr val="14231C"/>
                </a:solidFill>
                <a:latin typeface="Arial"/>
              </a:rPr>
              <a:t>Etsy plans + STL</a:t>
            </a:r>
            <a:endParaRPr lang="en-US" sz="1150" dirty="0"/>
          </a:p>
        </p:txBody>
      </p:sp>
      <p:sp>
        <p:nvSpPr>
          <p:cNvPr id="48" name="Shape 42"/>
          <p:cNvSpPr/>
          <p:nvPr/>
        </p:nvSpPr>
        <p:spPr>
          <a:xfrm>
            <a:off x="9262872" y="3858767"/>
            <a:ext cx="128016" cy="128016"/>
          </a:xfrm>
          <a:prstGeom prst="ellipse">
            <a:avLst/>
          </a:prstGeom>
          <a:solidFill>
            <a:srgbClr val="B89145"/>
          </a:solidFill>
          <a:ln w="12700">
            <a:solidFill>
              <a:srgbClr val="B8914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9" name="Text 43"/>
          <p:cNvSpPr/>
          <p:nvPr/>
        </p:nvSpPr>
        <p:spPr>
          <a:xfrm>
            <a:off x="9528048" y="3822191"/>
            <a:ext cx="177393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sz="1080">
                <a:solidFill>
                  <a:srgbClr val="14231C"/>
                </a:solidFill>
                <a:latin typeface="Arial"/>
              </a:rPr>
              <a:t>Licensing</a:t>
            </a:r>
            <a:endParaRPr lang="en-US" sz="1150" dirty="0"/>
          </a:p>
        </p:txBody>
      </p:sp>
      <p:sp>
        <p:nvSpPr>
          <p:cNvPr id="50" name="Shape 44"/>
          <p:cNvSpPr/>
          <p:nvPr/>
        </p:nvSpPr>
        <p:spPr>
          <a:xfrm>
            <a:off x="9262872" y="4370832"/>
            <a:ext cx="128016" cy="128016"/>
          </a:xfrm>
          <a:prstGeom prst="ellipse">
            <a:avLst/>
          </a:prstGeom>
          <a:solidFill>
            <a:srgbClr val="B89145"/>
          </a:solidFill>
          <a:ln w="12700">
            <a:solidFill>
              <a:srgbClr val="B8914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1" name="Text 45"/>
          <p:cNvSpPr/>
          <p:nvPr/>
        </p:nvSpPr>
        <p:spPr>
          <a:xfrm>
            <a:off x="9528048" y="4334256"/>
            <a:ext cx="177393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sz="1080">
                <a:solidFill>
                  <a:srgbClr val="14231C"/>
                </a:solidFill>
                <a:latin typeface="Arial"/>
              </a:rPr>
              <a:t>Gears media revenue</a:t>
            </a:r>
            <a:endParaRPr lang="en-US" sz="1150" dirty="0"/>
          </a:p>
        </p:txBody>
      </p:sp>
      <p:sp>
        <p:nvSpPr>
          <p:cNvPr id="52" name="Shape 46"/>
          <p:cNvSpPr/>
          <p:nvPr/>
        </p:nvSpPr>
        <p:spPr>
          <a:xfrm>
            <a:off x="9262872" y="4882896"/>
            <a:ext cx="128016" cy="128016"/>
          </a:xfrm>
          <a:prstGeom prst="ellipse">
            <a:avLst/>
          </a:prstGeom>
          <a:solidFill>
            <a:srgbClr val="B89145"/>
          </a:solidFill>
          <a:ln w="12700">
            <a:solidFill>
              <a:srgbClr val="B8914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3" name="Text 47"/>
          <p:cNvSpPr/>
          <p:nvPr/>
        </p:nvSpPr>
        <p:spPr>
          <a:xfrm>
            <a:off x="9528048" y="4846320"/>
            <a:ext cx="177393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sz="1080">
                <a:solidFill>
                  <a:srgbClr val="14231C"/>
                </a:solidFill>
                <a:latin typeface="Arial"/>
              </a:rPr>
              <a:t>RedBubble merchandise</a:t>
            </a:r>
            <a:endParaRPr lang="en-US" sz="1150" dirty="0"/>
          </a:p>
        </p:txBody>
      </p:sp>
      <p:sp>
        <p:nvSpPr>
          <p:cNvPr id="54" name="Shape 48"/>
          <p:cNvSpPr/>
          <p:nvPr/>
        </p:nvSpPr>
        <p:spPr>
          <a:xfrm>
            <a:off x="1783080" y="5788152"/>
            <a:ext cx="8622792" cy="384048"/>
          </a:xfrm>
          <a:prstGeom prst="roundRect">
            <a:avLst>
              <a:gd name="adj" fmla="val 19048"/>
            </a:avLst>
          </a:prstGeom>
          <a:solidFill>
            <a:srgbClr val="25352D"/>
          </a:solidFill>
          <a:ln w="12700">
            <a:solidFill>
              <a:srgbClr val="25352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5" name="Text 49"/>
          <p:cNvSpPr/>
          <p:nvPr/>
        </p:nvSpPr>
        <p:spPr>
          <a:xfrm>
            <a:off x="2029968" y="5907024"/>
            <a:ext cx="81198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sz="107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FREE TOOLS + FIELD INSTRUMENTS = ACQUISITION ENGINE, NOT PRIMARY REVENUE</a:t>
            </a:r>
            <a:endParaRPr lang="en-US" sz="1070" dirty="0"/>
          </a:p>
        </p:txBody>
      </p:sp>
      <p:sp>
        <p:nvSpPr>
          <p:cNvPr id="56" name="Text 50"/>
          <p:cNvSpPr/>
          <p:nvPr/>
        </p:nvSpPr>
        <p:spPr>
          <a:xfrm>
            <a:off x="566928" y="6565392"/>
            <a:ext cx="43891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6573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GREEN SHOE GARAGE  |  AUGUST 2026</a:t>
            </a:r>
            <a:endParaRPr lang="en-US" sz="800" dirty="0"/>
          </a:p>
        </p:txBody>
      </p:sp>
      <p:sp>
        <p:nvSpPr>
          <p:cNvPr id="57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75720" y="6565392"/>
            <a:ext cx="201168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 lIns="0" tIns="0" rIns="0" bIns="0"/>
          <a:lstStyle>
            <a:lvl1pPr>
              <a:defRPr sz="800">
                <a:solidFill>
                  <a:srgbClr val="68746E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lang="en-US" b="0"/>
              <a:t>11</a:t>
            </a:fld>
            <a:endParaRPr lang="en-US"/>
          </a:p>
        </p:txBody>
      </p:sp>
      <p:sp>
        <p:nvSpPr>
          <p:cNvPr id="58" name="Oval 57"/>
          <p:cNvSpPr/>
          <p:nvPr/>
        </p:nvSpPr>
        <p:spPr>
          <a:xfrm>
            <a:off x="9262872" y="3346704"/>
            <a:ext cx="128016" cy="128016"/>
          </a:xfrm>
          <a:prstGeom prst="ellipse">
            <a:avLst/>
          </a:prstGeom>
          <a:solidFill>
            <a:srgbClr val="B89145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TextBox 58"/>
          <p:cNvSpPr txBox="1"/>
          <p:nvPr/>
        </p:nvSpPr>
        <p:spPr>
          <a:xfrm>
            <a:off x="9528048" y="3310128"/>
            <a:ext cx="1773936" cy="31089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/>
            <a:r>
              <a:rPr sz="1080">
                <a:solidFill>
                  <a:srgbClr val="14231C"/>
                </a:solidFill>
                <a:latin typeface="Arial"/>
              </a:rPr>
              <a:t>Amazon book sales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256032"/>
            <a:ext cx="3200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80" dirty="0">
                <a:solidFill>
                  <a:srgbClr val="D665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 / ILLUSTRATIVE MATURE STATE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66928" y="512064"/>
            <a:ext cx="1065276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1423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diversified $11M+ planning model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66928" y="1078992"/>
            <a:ext cx="105613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dirty="0">
                <a:solidFill>
                  <a:srgbClr val="6573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Bespoke commercial work remains the largest contributor without becoming the only contributor.</a:t>
            </a:r>
            <a:endParaRPr lang="en-US" sz="1450" dirty="0"/>
          </a:p>
        </p:txBody>
      </p:sp>
      <p:sp>
        <p:nvSpPr>
          <p:cNvPr id="5" name="Shape 3"/>
          <p:cNvSpPr/>
          <p:nvPr/>
        </p:nvSpPr>
        <p:spPr>
          <a:xfrm>
            <a:off x="566928" y="1572768"/>
            <a:ext cx="11064240" cy="0"/>
          </a:xfrm>
          <a:prstGeom prst="line">
            <a:avLst/>
          </a:prstGeom>
          <a:noFill/>
          <a:ln w="20320">
            <a:solidFill>
              <a:srgbClr val="D6652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685800" y="1847088"/>
            <a:ext cx="2697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800" b="1" dirty="0">
                <a:solidFill>
                  <a:srgbClr val="1F51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$11.0M</a:t>
            </a:r>
            <a:endParaRPr lang="en-US" sz="3800" dirty="0"/>
          </a:p>
        </p:txBody>
      </p:sp>
      <p:sp>
        <p:nvSpPr>
          <p:cNvPr id="7" name="Text 5"/>
          <p:cNvSpPr/>
          <p:nvPr/>
        </p:nvSpPr>
        <p:spPr>
          <a:xfrm>
            <a:off x="713232" y="2606040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573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illustrative annual revenue target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694944" y="3108960"/>
            <a:ext cx="2487168" cy="1335024"/>
          </a:xfrm>
          <a:prstGeom prst="roundRect">
            <a:avLst>
              <a:gd name="adj" fmla="val 5479"/>
            </a:avLst>
          </a:prstGeom>
          <a:solidFill>
            <a:srgbClr val="E7EEE9"/>
          </a:solidFill>
          <a:ln w="12700">
            <a:solidFill>
              <a:srgbClr val="D8DED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969264" y="3383280"/>
            <a:ext cx="10972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423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52%</a:t>
            </a:r>
            <a:endParaRPr lang="en-US" sz="2800" dirty="0"/>
          </a:p>
        </p:txBody>
      </p:sp>
      <p:sp>
        <p:nvSpPr>
          <p:cNvPr id="10" name="Text 8"/>
          <p:cNvSpPr/>
          <p:nvPr/>
        </p:nvSpPr>
        <p:spPr>
          <a:xfrm>
            <a:off x="969264" y="3840480"/>
            <a:ext cx="1783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F51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from GSG bespoke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713232" y="4754880"/>
            <a:ext cx="2450592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60" dirty="0">
                <a:solidFill>
                  <a:srgbClr val="1423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remaining 48% comes from education, recurring memberships, art, consulting, IP, media, and experiences.</a:t>
            </a:r>
            <a:endParaRPr lang="en-US" sz="1160" dirty="0"/>
          </a:p>
        </p:txBody>
      </p:sp>
      <p:sp>
        <p:nvSpPr>
          <p:cNvPr id="12" name="Text 10"/>
          <p:cNvSpPr/>
          <p:nvPr/>
        </p:nvSpPr>
        <p:spPr>
          <a:xfrm>
            <a:off x="3794760" y="1856231"/>
            <a:ext cx="226771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sz="925">
                <a:solidFill>
                  <a:srgbClr val="14231C"/>
                </a:solidFill>
                <a:latin typeface="Arial"/>
              </a:rPr>
              <a:t>GSG bespoke</a:t>
            </a:r>
            <a:endParaRPr lang="en-US" sz="970" dirty="0"/>
          </a:p>
        </p:txBody>
      </p:sp>
      <p:sp>
        <p:nvSpPr>
          <p:cNvPr id="13" name="Shape 11"/>
          <p:cNvSpPr/>
          <p:nvPr/>
        </p:nvSpPr>
        <p:spPr>
          <a:xfrm>
            <a:off x="6190488" y="1865375"/>
            <a:ext cx="6703695" cy="182880"/>
          </a:xfrm>
          <a:prstGeom prst="roundRect">
            <a:avLst>
              <a:gd name="adj" fmla="val 25000"/>
            </a:avLst>
          </a:prstGeom>
          <a:solidFill>
            <a:srgbClr val="1F513D"/>
          </a:solidFill>
          <a:ln w="12700">
            <a:solidFill>
              <a:srgbClr val="1F513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12949047" y="1856231"/>
            <a:ext cx="71323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sz="915" b="1">
                <a:solidFill>
                  <a:srgbClr val="14231C"/>
                </a:solidFill>
                <a:latin typeface="Arial"/>
              </a:rPr>
              <a:t>$5.75M</a:t>
            </a:r>
            <a:endParaRPr lang="en-US" sz="950" dirty="0"/>
          </a:p>
        </p:txBody>
      </p:sp>
      <p:sp>
        <p:nvSpPr>
          <p:cNvPr id="15" name="Text 13"/>
          <p:cNvSpPr/>
          <p:nvPr/>
        </p:nvSpPr>
        <p:spPr>
          <a:xfrm>
            <a:off x="3794760" y="2180844"/>
            <a:ext cx="226771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sz="925">
                <a:solidFill>
                  <a:srgbClr val="14231C"/>
                </a:solidFill>
                <a:latin typeface="Arial"/>
              </a:rPr>
              <a:t>MMSTC education</a:t>
            </a:r>
            <a:endParaRPr lang="en-US" sz="970" dirty="0"/>
          </a:p>
        </p:txBody>
      </p:sp>
      <p:sp>
        <p:nvSpPr>
          <p:cNvPr id="16" name="Shape 14"/>
          <p:cNvSpPr/>
          <p:nvPr/>
        </p:nvSpPr>
        <p:spPr>
          <a:xfrm>
            <a:off x="6190488" y="2189988"/>
            <a:ext cx="1399031" cy="182880"/>
          </a:xfrm>
          <a:prstGeom prst="roundRect">
            <a:avLst>
              <a:gd name="adj" fmla="val 25000"/>
            </a:avLst>
          </a:prstGeom>
          <a:solidFill>
            <a:srgbClr val="2B6550"/>
          </a:solidFill>
          <a:ln w="12700">
            <a:solidFill>
              <a:srgbClr val="2B655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7644383" y="2180844"/>
            <a:ext cx="71323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sz="915" b="1">
                <a:solidFill>
                  <a:srgbClr val="14231C"/>
                </a:solidFill>
                <a:latin typeface="Arial"/>
              </a:rPr>
              <a:t>$1.20M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3794760" y="2505456"/>
            <a:ext cx="226771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sz="925">
                <a:solidFill>
                  <a:srgbClr val="14231C"/>
                </a:solidFill>
                <a:latin typeface="Arial"/>
              </a:rPr>
              <a:t>THE WORKSHOP</a:t>
            </a:r>
            <a:endParaRPr lang="en-US" sz="970" dirty="0"/>
          </a:p>
        </p:txBody>
      </p:sp>
      <p:sp>
        <p:nvSpPr>
          <p:cNvPr id="19" name="Shape 17"/>
          <p:cNvSpPr/>
          <p:nvPr/>
        </p:nvSpPr>
        <p:spPr>
          <a:xfrm>
            <a:off x="6190488" y="2514600"/>
            <a:ext cx="1165860" cy="182880"/>
          </a:xfrm>
          <a:prstGeom prst="roundRect">
            <a:avLst>
              <a:gd name="adj" fmla="val 25000"/>
            </a:avLst>
          </a:prstGeom>
          <a:solidFill>
            <a:srgbClr val="2B6550"/>
          </a:solidFill>
          <a:ln w="12700">
            <a:solidFill>
              <a:srgbClr val="2B655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7411212" y="2505456"/>
            <a:ext cx="71323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sz="915" b="1">
                <a:solidFill>
                  <a:srgbClr val="14231C"/>
                </a:solidFill>
                <a:latin typeface="Arial"/>
              </a:rPr>
              <a:t>$1.00M</a:t>
            </a:r>
            <a:endParaRPr lang="en-US" sz="950" dirty="0"/>
          </a:p>
        </p:txBody>
      </p:sp>
      <p:sp>
        <p:nvSpPr>
          <p:cNvPr id="21" name="Text 19"/>
          <p:cNvSpPr/>
          <p:nvPr/>
        </p:nvSpPr>
        <p:spPr>
          <a:xfrm>
            <a:off x="3794760" y="2830068"/>
            <a:ext cx="226771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sz="925">
                <a:solidFill>
                  <a:srgbClr val="14231C"/>
                </a:solidFill>
                <a:latin typeface="Arial"/>
              </a:rPr>
              <a:t>Sculpture garden / events</a:t>
            </a:r>
            <a:endParaRPr lang="en-US" sz="970" dirty="0"/>
          </a:p>
        </p:txBody>
      </p:sp>
      <p:sp>
        <p:nvSpPr>
          <p:cNvPr id="22" name="Shape 20"/>
          <p:cNvSpPr/>
          <p:nvPr/>
        </p:nvSpPr>
        <p:spPr>
          <a:xfrm>
            <a:off x="6190488" y="2839212"/>
            <a:ext cx="699515" cy="182880"/>
          </a:xfrm>
          <a:prstGeom prst="roundRect">
            <a:avLst>
              <a:gd name="adj" fmla="val 25000"/>
            </a:avLst>
          </a:prstGeom>
          <a:solidFill>
            <a:srgbClr val="6F8E7B"/>
          </a:solidFill>
          <a:ln w="12700">
            <a:solidFill>
              <a:srgbClr val="6F8E7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6944867" y="2830068"/>
            <a:ext cx="71323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sz="915" b="1">
                <a:solidFill>
                  <a:srgbClr val="14231C"/>
                </a:solidFill>
                <a:latin typeface="Arial"/>
              </a:rPr>
              <a:t>$0.60M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3794760" y="3154679"/>
            <a:ext cx="226771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sz="925">
                <a:solidFill>
                  <a:srgbClr val="14231C"/>
                </a:solidFill>
                <a:latin typeface="Arial"/>
              </a:rPr>
              <a:t>MMSTC makerspace</a:t>
            </a:r>
            <a:endParaRPr lang="en-US" sz="970" dirty="0"/>
          </a:p>
        </p:txBody>
      </p:sp>
      <p:sp>
        <p:nvSpPr>
          <p:cNvPr id="25" name="Shape 23"/>
          <p:cNvSpPr/>
          <p:nvPr/>
        </p:nvSpPr>
        <p:spPr>
          <a:xfrm>
            <a:off x="6190488" y="3163823"/>
            <a:ext cx="582930" cy="182880"/>
          </a:xfrm>
          <a:prstGeom prst="roundRect">
            <a:avLst>
              <a:gd name="adj" fmla="val 25000"/>
            </a:avLst>
          </a:prstGeom>
          <a:solidFill>
            <a:srgbClr val="6F8E7B"/>
          </a:solidFill>
          <a:ln w="12700">
            <a:solidFill>
              <a:srgbClr val="6F8E7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6828282" y="3154679"/>
            <a:ext cx="71323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sz="915" b="1">
                <a:solidFill>
                  <a:srgbClr val="14231C"/>
                </a:solidFill>
                <a:latin typeface="Arial"/>
              </a:rPr>
              <a:t>$0.50M</a:t>
            </a:r>
            <a:endParaRPr lang="en-US" sz="950" dirty="0"/>
          </a:p>
        </p:txBody>
      </p:sp>
      <p:sp>
        <p:nvSpPr>
          <p:cNvPr id="27" name="Text 25"/>
          <p:cNvSpPr/>
          <p:nvPr/>
        </p:nvSpPr>
        <p:spPr>
          <a:xfrm>
            <a:off x="3794760" y="3479291"/>
            <a:ext cx="226771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sz="925">
                <a:solidFill>
                  <a:srgbClr val="14231C"/>
                </a:solidFill>
                <a:latin typeface="Arial"/>
              </a:rPr>
              <a:t>Etsy digital products</a:t>
            </a:r>
            <a:endParaRPr lang="en-US" sz="970" dirty="0"/>
          </a:p>
        </p:txBody>
      </p:sp>
      <p:sp>
        <p:nvSpPr>
          <p:cNvPr id="28" name="Shape 26"/>
          <p:cNvSpPr/>
          <p:nvPr/>
        </p:nvSpPr>
        <p:spPr>
          <a:xfrm>
            <a:off x="6190488" y="3488435"/>
            <a:ext cx="408050" cy="182880"/>
          </a:xfrm>
          <a:prstGeom prst="roundRect">
            <a:avLst>
              <a:gd name="adj" fmla="val 25000"/>
            </a:avLst>
          </a:prstGeom>
          <a:solidFill>
            <a:srgbClr val="6F8E7B"/>
          </a:solidFill>
          <a:ln w="12700">
            <a:solidFill>
              <a:srgbClr val="6F8E7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6653402" y="3479291"/>
            <a:ext cx="71323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sz="915" b="1">
                <a:solidFill>
                  <a:srgbClr val="14231C"/>
                </a:solidFill>
                <a:latin typeface="Arial"/>
              </a:rPr>
              <a:t>$0.35M</a:t>
            </a:r>
            <a:endParaRPr lang="en-US" sz="950" dirty="0"/>
          </a:p>
        </p:txBody>
      </p:sp>
      <p:sp>
        <p:nvSpPr>
          <p:cNvPr id="30" name="Text 28"/>
          <p:cNvSpPr/>
          <p:nvPr/>
        </p:nvSpPr>
        <p:spPr>
          <a:xfrm>
            <a:off x="3794760" y="4128515"/>
            <a:ext cx="226771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sz="925">
                <a:solidFill>
                  <a:srgbClr val="14231C"/>
                </a:solidFill>
                <a:latin typeface="Arial"/>
              </a:rPr>
              <a:t>Green Shoe Studios / gallery</a:t>
            </a:r>
            <a:endParaRPr lang="en-US" sz="970" dirty="0"/>
          </a:p>
        </p:txBody>
      </p:sp>
      <p:sp>
        <p:nvSpPr>
          <p:cNvPr id="31" name="Shape 29"/>
          <p:cNvSpPr/>
          <p:nvPr/>
        </p:nvSpPr>
        <p:spPr>
          <a:xfrm>
            <a:off x="6190488" y="4137659"/>
            <a:ext cx="582930" cy="182880"/>
          </a:xfrm>
          <a:prstGeom prst="roundRect">
            <a:avLst>
              <a:gd name="adj" fmla="val 25000"/>
            </a:avLst>
          </a:prstGeom>
          <a:solidFill>
            <a:srgbClr val="6F8E7B"/>
          </a:solidFill>
          <a:ln w="12700">
            <a:solidFill>
              <a:srgbClr val="6F8E7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Text 30"/>
          <p:cNvSpPr/>
          <p:nvPr/>
        </p:nvSpPr>
        <p:spPr>
          <a:xfrm>
            <a:off x="6828282" y="4128515"/>
            <a:ext cx="71323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sz="915" b="1">
                <a:solidFill>
                  <a:srgbClr val="14231C"/>
                </a:solidFill>
                <a:latin typeface="Arial"/>
              </a:rPr>
              <a:t>$0.50M</a:t>
            </a:r>
            <a:endParaRPr lang="en-US" sz="950" dirty="0"/>
          </a:p>
        </p:txBody>
      </p:sp>
      <p:sp>
        <p:nvSpPr>
          <p:cNvPr id="33" name="Text 31"/>
          <p:cNvSpPr/>
          <p:nvPr/>
        </p:nvSpPr>
        <p:spPr>
          <a:xfrm>
            <a:off x="3794760" y="4453127"/>
            <a:ext cx="226771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sz="925">
                <a:solidFill>
                  <a:srgbClr val="14231C"/>
                </a:solidFill>
                <a:latin typeface="Arial"/>
              </a:rPr>
              <a:t>GSG consulting</a:t>
            </a:r>
            <a:endParaRPr lang="en-US" sz="970" dirty="0"/>
          </a:p>
        </p:txBody>
      </p:sp>
      <p:sp>
        <p:nvSpPr>
          <p:cNvPr id="34" name="Shape 32"/>
          <p:cNvSpPr/>
          <p:nvPr/>
        </p:nvSpPr>
        <p:spPr>
          <a:xfrm>
            <a:off x="6190488" y="4462271"/>
            <a:ext cx="349757" cy="182880"/>
          </a:xfrm>
          <a:prstGeom prst="roundRect">
            <a:avLst>
              <a:gd name="adj" fmla="val 25000"/>
            </a:avLst>
          </a:prstGeom>
          <a:solidFill>
            <a:srgbClr val="D6652A"/>
          </a:solidFill>
          <a:ln w="12700">
            <a:solidFill>
              <a:srgbClr val="D6652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5" name="Text 33"/>
          <p:cNvSpPr/>
          <p:nvPr/>
        </p:nvSpPr>
        <p:spPr>
          <a:xfrm>
            <a:off x="6595109" y="4453127"/>
            <a:ext cx="71323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sz="915" b="1">
                <a:solidFill>
                  <a:srgbClr val="14231C"/>
                </a:solidFill>
                <a:latin typeface="Arial"/>
              </a:rPr>
              <a:t>$0.30M</a:t>
            </a:r>
            <a:endParaRPr lang="en-US" sz="950" dirty="0"/>
          </a:p>
        </p:txBody>
      </p:sp>
      <p:sp>
        <p:nvSpPr>
          <p:cNvPr id="36" name="Text 34"/>
          <p:cNvSpPr/>
          <p:nvPr/>
        </p:nvSpPr>
        <p:spPr>
          <a:xfrm>
            <a:off x="3794760" y="4777740"/>
            <a:ext cx="226771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sz="925">
                <a:solidFill>
                  <a:srgbClr val="14231C"/>
                </a:solidFill>
                <a:latin typeface="Arial"/>
              </a:rPr>
              <a:t>Maker Summer Camp</a:t>
            </a:r>
            <a:endParaRPr lang="en-US" sz="970" dirty="0"/>
          </a:p>
        </p:txBody>
      </p:sp>
      <p:sp>
        <p:nvSpPr>
          <p:cNvPr id="37" name="Shape 35"/>
          <p:cNvSpPr/>
          <p:nvPr/>
        </p:nvSpPr>
        <p:spPr>
          <a:xfrm>
            <a:off x="6190488" y="4786884"/>
            <a:ext cx="349757" cy="182880"/>
          </a:xfrm>
          <a:prstGeom prst="roundRect">
            <a:avLst>
              <a:gd name="adj" fmla="val 25000"/>
            </a:avLst>
          </a:prstGeom>
          <a:solidFill>
            <a:srgbClr val="D6652A"/>
          </a:solidFill>
          <a:ln w="12700">
            <a:solidFill>
              <a:srgbClr val="D6652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8" name="Text 36"/>
          <p:cNvSpPr/>
          <p:nvPr/>
        </p:nvSpPr>
        <p:spPr>
          <a:xfrm>
            <a:off x="6595109" y="4777740"/>
            <a:ext cx="71323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sz="915" b="1">
                <a:solidFill>
                  <a:srgbClr val="14231C"/>
                </a:solidFill>
                <a:latin typeface="Arial"/>
              </a:rPr>
              <a:t>$0.30M</a:t>
            </a:r>
            <a:endParaRPr lang="en-US" sz="950" dirty="0"/>
          </a:p>
        </p:txBody>
      </p:sp>
      <p:sp>
        <p:nvSpPr>
          <p:cNvPr id="39" name="Text 37"/>
          <p:cNvSpPr/>
          <p:nvPr/>
        </p:nvSpPr>
        <p:spPr>
          <a:xfrm>
            <a:off x="3794760" y="5102352"/>
            <a:ext cx="226771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sz="925">
                <a:solidFill>
                  <a:srgbClr val="14231C"/>
                </a:solidFill>
                <a:latin typeface="Arial"/>
              </a:rPr>
              <a:t>Gears of Resistance</a:t>
            </a:r>
            <a:endParaRPr lang="en-US" sz="970" dirty="0"/>
          </a:p>
        </p:txBody>
      </p:sp>
      <p:sp>
        <p:nvSpPr>
          <p:cNvPr id="40" name="Shape 38"/>
          <p:cNvSpPr/>
          <p:nvPr/>
        </p:nvSpPr>
        <p:spPr>
          <a:xfrm>
            <a:off x="6190488" y="5111496"/>
            <a:ext cx="291465" cy="182880"/>
          </a:xfrm>
          <a:prstGeom prst="roundRect">
            <a:avLst>
              <a:gd name="adj" fmla="val 25000"/>
            </a:avLst>
          </a:prstGeom>
          <a:solidFill>
            <a:srgbClr val="D6652A"/>
          </a:solidFill>
          <a:ln w="12700">
            <a:solidFill>
              <a:srgbClr val="D6652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1" name="Text 39"/>
          <p:cNvSpPr/>
          <p:nvPr/>
        </p:nvSpPr>
        <p:spPr>
          <a:xfrm>
            <a:off x="6536817" y="5102352"/>
            <a:ext cx="71323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sz="915" b="1">
                <a:solidFill>
                  <a:srgbClr val="14231C"/>
                </a:solidFill>
                <a:latin typeface="Arial"/>
              </a:rPr>
              <a:t>$0.25M</a:t>
            </a:r>
            <a:endParaRPr lang="en-US" sz="950" dirty="0"/>
          </a:p>
        </p:txBody>
      </p:sp>
      <p:sp>
        <p:nvSpPr>
          <p:cNvPr id="42" name="Text 40"/>
          <p:cNvSpPr/>
          <p:nvPr/>
        </p:nvSpPr>
        <p:spPr>
          <a:xfrm>
            <a:off x="3794760" y="5426964"/>
            <a:ext cx="226771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sz="925">
                <a:solidFill>
                  <a:srgbClr val="14231C"/>
                </a:solidFill>
                <a:latin typeface="Arial"/>
              </a:rPr>
              <a:t>Merchandise / RedBubble</a:t>
            </a:r>
            <a:endParaRPr lang="en-US" sz="970" dirty="0"/>
          </a:p>
        </p:txBody>
      </p:sp>
      <p:sp>
        <p:nvSpPr>
          <p:cNvPr id="43" name="Shape 41"/>
          <p:cNvSpPr/>
          <p:nvPr/>
        </p:nvSpPr>
        <p:spPr>
          <a:xfrm>
            <a:off x="6190488" y="5436108"/>
            <a:ext cx="116586" cy="182880"/>
          </a:xfrm>
          <a:prstGeom prst="roundRect">
            <a:avLst>
              <a:gd name="adj" fmla="val 39216"/>
            </a:avLst>
          </a:prstGeom>
          <a:solidFill>
            <a:srgbClr val="B89145"/>
          </a:solidFill>
          <a:ln w="12700">
            <a:solidFill>
              <a:srgbClr val="B8914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4" name="Text 42"/>
          <p:cNvSpPr/>
          <p:nvPr/>
        </p:nvSpPr>
        <p:spPr>
          <a:xfrm>
            <a:off x="6361938" y="5426964"/>
            <a:ext cx="71323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sz="915" b="1">
                <a:solidFill>
                  <a:srgbClr val="14231C"/>
                </a:solidFill>
                <a:latin typeface="Arial"/>
              </a:rPr>
              <a:t>$0.10M</a:t>
            </a:r>
            <a:endParaRPr lang="en-US" sz="950" dirty="0"/>
          </a:p>
        </p:txBody>
      </p:sp>
      <p:sp>
        <p:nvSpPr>
          <p:cNvPr id="45" name="Shape 43"/>
          <p:cNvSpPr/>
          <p:nvPr/>
        </p:nvSpPr>
        <p:spPr>
          <a:xfrm>
            <a:off x="3611880" y="5879592"/>
            <a:ext cx="7772400" cy="310896"/>
          </a:xfrm>
          <a:prstGeom prst="roundRect">
            <a:avLst>
              <a:gd name="adj" fmla="val 23529"/>
            </a:avLst>
          </a:prstGeom>
          <a:solidFill>
            <a:srgbClr val="EFF1EE"/>
          </a:solidFill>
          <a:ln w="12700">
            <a:solidFill>
              <a:srgbClr val="D7DAD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6" name="Text 44"/>
          <p:cNvSpPr/>
          <p:nvPr/>
        </p:nvSpPr>
        <p:spPr>
          <a:xfrm>
            <a:off x="3858768" y="5980176"/>
            <a:ext cx="7278624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30" b="1" dirty="0">
                <a:solidFill>
                  <a:srgbClr val="6573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Planning scenario only — not a forecast, valuation, or guarantee.</a:t>
            </a:r>
            <a:endParaRPr lang="en-US" sz="930" dirty="0"/>
          </a:p>
        </p:txBody>
      </p:sp>
      <p:sp>
        <p:nvSpPr>
          <p:cNvPr id="47" name="Text 45"/>
          <p:cNvSpPr/>
          <p:nvPr/>
        </p:nvSpPr>
        <p:spPr>
          <a:xfrm>
            <a:off x="566928" y="6565392"/>
            <a:ext cx="43891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6573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GREEN SHOE GARAGE  |  AUGUST 2026</a:t>
            </a:r>
            <a:endParaRPr lang="en-US" sz="800" dirty="0"/>
          </a:p>
        </p:txBody>
      </p:sp>
      <p:sp>
        <p:nvSpPr>
          <p:cNvPr id="48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75720" y="6565392"/>
            <a:ext cx="201168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 lIns="0" tIns="0" rIns="0" bIns="0"/>
          <a:lstStyle>
            <a:lvl1pPr>
              <a:defRPr sz="800">
                <a:solidFill>
                  <a:srgbClr val="68746E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lang="en-US" b="0"/>
              <a:t>12</a:t>
            </a:fld>
            <a:endParaRPr lang="en-US"/>
          </a:p>
        </p:txBody>
      </p:sp>
      <p:sp>
        <p:nvSpPr>
          <p:cNvPr id="49" name="TextBox 48"/>
          <p:cNvSpPr txBox="1"/>
          <p:nvPr/>
        </p:nvSpPr>
        <p:spPr>
          <a:xfrm>
            <a:off x="3794760" y="3803904"/>
            <a:ext cx="2267712" cy="20116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925">
                <a:solidFill>
                  <a:srgbClr val="14231C"/>
                </a:solidFill>
                <a:latin typeface="Arial"/>
              </a:rPr>
              <a:t>Amazon book sales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6190488" y="3813048"/>
            <a:ext cx="174878" cy="182880"/>
          </a:xfrm>
          <a:prstGeom prst="roundRect">
            <a:avLst/>
          </a:prstGeom>
          <a:solidFill>
            <a:srgbClr val="B89145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TextBox 50"/>
          <p:cNvSpPr txBox="1"/>
          <p:nvPr/>
        </p:nvSpPr>
        <p:spPr>
          <a:xfrm>
            <a:off x="6420230" y="3803904"/>
            <a:ext cx="713232" cy="20116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/>
            <a:r>
              <a:rPr sz="915" b="1">
                <a:solidFill>
                  <a:srgbClr val="14231C"/>
                </a:solidFill>
                <a:latin typeface="Arial"/>
              </a:rPr>
              <a:t>$0.15M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256032"/>
            <a:ext cx="3200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80" dirty="0">
                <a:solidFill>
                  <a:srgbClr val="D665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 / CUSTOMER PATHWAYS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66928" y="512064"/>
            <a:ext cx="1065276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1423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Different doors in. Different ways to belong.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66928" y="1078992"/>
            <a:ext cx="105613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dirty="0">
                <a:solidFill>
                  <a:srgbClr val="6573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ecosystem supports relationships from zero-cost discovery to major institutional work.</a:t>
            </a:r>
            <a:endParaRPr lang="en-US" sz="1450" dirty="0"/>
          </a:p>
        </p:txBody>
      </p:sp>
      <p:sp>
        <p:nvSpPr>
          <p:cNvPr id="5" name="Shape 3"/>
          <p:cNvSpPr/>
          <p:nvPr/>
        </p:nvSpPr>
        <p:spPr>
          <a:xfrm>
            <a:off x="566928" y="1572768"/>
            <a:ext cx="11064240" cy="0"/>
          </a:xfrm>
          <a:prstGeom prst="line">
            <a:avLst/>
          </a:prstGeom>
          <a:noFill/>
          <a:ln w="20320">
            <a:solidFill>
              <a:srgbClr val="D6652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713232" y="5321808"/>
            <a:ext cx="1243584" cy="621792"/>
          </a:xfrm>
          <a:prstGeom prst="rect">
            <a:avLst/>
          </a:prstGeom>
          <a:solidFill>
            <a:srgbClr val="E7EEE9"/>
          </a:solidFill>
          <a:ln w="10160">
            <a:solidFill>
              <a:srgbClr val="D6D4C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786384" y="5458968"/>
            <a:ext cx="1097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D665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FREE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804672" y="5669280"/>
            <a:ext cx="1060704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423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Gears • tools • community</a:t>
            </a:r>
            <a:endParaRPr lang="en-US" sz="840" dirty="0"/>
          </a:p>
        </p:txBody>
      </p:sp>
      <p:sp>
        <p:nvSpPr>
          <p:cNvPr id="9" name="Shape 7"/>
          <p:cNvSpPr/>
          <p:nvPr/>
        </p:nvSpPr>
        <p:spPr>
          <a:xfrm>
            <a:off x="1920240" y="4791456"/>
            <a:ext cx="1280160" cy="1152144"/>
          </a:xfrm>
          <a:prstGeom prst="rect">
            <a:avLst/>
          </a:prstGeom>
          <a:solidFill>
            <a:srgbClr val="EDF1EC"/>
          </a:solidFill>
          <a:ln w="10160">
            <a:solidFill>
              <a:srgbClr val="D6D4C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1993392" y="4928616"/>
            <a:ext cx="113385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D665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$10–$100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2011680" y="5285232"/>
            <a:ext cx="109728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sz="880">
                <a:solidFill>
                  <a:srgbClr val="14231C"/>
                </a:solidFill>
                <a:latin typeface="Arial"/>
              </a:rPr>
              <a:t>Plans • STL
Amazon books • merch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>
            <a:off x="3163824" y="4261104"/>
            <a:ext cx="1316736" cy="1682496"/>
          </a:xfrm>
          <a:prstGeom prst="rect">
            <a:avLst/>
          </a:prstGeom>
          <a:solidFill>
            <a:srgbClr val="F1E8D3"/>
          </a:solidFill>
          <a:ln w="10160">
            <a:solidFill>
              <a:srgbClr val="D6D4C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3236976" y="4398264"/>
            <a:ext cx="117043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D665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$150–$350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3255264" y="4809744"/>
            <a:ext cx="1133856" cy="9692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950" dirty="0">
                <a:solidFill>
                  <a:srgbClr val="1423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WORKSHOP paid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4443984" y="3730752"/>
            <a:ext cx="1353312" cy="2212848"/>
          </a:xfrm>
          <a:prstGeom prst="rect">
            <a:avLst/>
          </a:prstGeom>
          <a:solidFill>
            <a:srgbClr val="F8E8DD"/>
          </a:solidFill>
          <a:ln w="10160">
            <a:solidFill>
              <a:srgbClr val="D6D4C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4517136" y="3867912"/>
            <a:ext cx="12070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D665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$200–$2,500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4535424" y="4279392"/>
            <a:ext cx="1170432" cy="149961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950" dirty="0">
                <a:solidFill>
                  <a:srgbClr val="1423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Classes • camp • intensives</a:t>
            </a:r>
            <a:endParaRPr lang="en-US" sz="950" dirty="0"/>
          </a:p>
        </p:txBody>
      </p:sp>
      <p:sp>
        <p:nvSpPr>
          <p:cNvPr id="18" name="Shape 16"/>
          <p:cNvSpPr/>
          <p:nvPr/>
        </p:nvSpPr>
        <p:spPr>
          <a:xfrm>
            <a:off x="5760720" y="3200400"/>
            <a:ext cx="1389888" cy="2743200"/>
          </a:xfrm>
          <a:prstGeom prst="rect">
            <a:avLst/>
          </a:prstGeom>
          <a:solidFill>
            <a:srgbClr val="E9EFEB"/>
          </a:solidFill>
          <a:ln w="10160">
            <a:solidFill>
              <a:srgbClr val="D6D4C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5833872" y="3337560"/>
            <a:ext cx="124358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D665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$1K–$2K/yr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5852160" y="3749040"/>
            <a:ext cx="1207008" cy="20299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950" dirty="0">
                <a:solidFill>
                  <a:srgbClr val="1423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Makerspace membership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7114032" y="2670048"/>
            <a:ext cx="1426464" cy="3273552"/>
          </a:xfrm>
          <a:prstGeom prst="rect">
            <a:avLst/>
          </a:prstGeom>
          <a:solidFill>
            <a:srgbClr val="E8EDF1"/>
          </a:solidFill>
          <a:ln w="10160">
            <a:solidFill>
              <a:srgbClr val="D6D4C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7187184" y="2807208"/>
            <a:ext cx="12801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D665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$5,000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7205472" y="3218688"/>
            <a:ext cx="1243584" cy="2560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950" dirty="0">
                <a:solidFill>
                  <a:srgbClr val="1423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3-hour consulting</a:t>
            </a:r>
            <a:endParaRPr lang="en-US" sz="950" dirty="0"/>
          </a:p>
        </p:txBody>
      </p:sp>
      <p:sp>
        <p:nvSpPr>
          <p:cNvPr id="24" name="Shape 22"/>
          <p:cNvSpPr/>
          <p:nvPr/>
        </p:nvSpPr>
        <p:spPr>
          <a:xfrm>
            <a:off x="8503920" y="2139696"/>
            <a:ext cx="1463040" cy="3803904"/>
          </a:xfrm>
          <a:prstGeom prst="rect">
            <a:avLst/>
          </a:prstGeom>
          <a:solidFill>
            <a:srgbClr val="F3E5DE"/>
          </a:solidFill>
          <a:ln w="10160">
            <a:solidFill>
              <a:srgbClr val="D6D4C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8577072" y="2276856"/>
            <a:ext cx="131673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D665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$5K–$100K+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8595360" y="2688336"/>
            <a:ext cx="1280160" cy="30906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950" dirty="0">
                <a:solidFill>
                  <a:srgbClr val="1423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Art + commissions</a:t>
            </a:r>
            <a:endParaRPr lang="en-US" sz="950" dirty="0"/>
          </a:p>
        </p:txBody>
      </p:sp>
      <p:sp>
        <p:nvSpPr>
          <p:cNvPr id="27" name="Shape 25"/>
          <p:cNvSpPr/>
          <p:nvPr/>
        </p:nvSpPr>
        <p:spPr>
          <a:xfrm>
            <a:off x="9930384" y="1773936"/>
            <a:ext cx="1554480" cy="4169664"/>
          </a:xfrm>
          <a:prstGeom prst="rect">
            <a:avLst/>
          </a:prstGeom>
          <a:solidFill>
            <a:srgbClr val="DDE8E0"/>
          </a:solidFill>
          <a:ln w="10160">
            <a:solidFill>
              <a:srgbClr val="D6D4C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26"/>
          <p:cNvSpPr/>
          <p:nvPr/>
        </p:nvSpPr>
        <p:spPr>
          <a:xfrm>
            <a:off x="10003536" y="1911096"/>
            <a:ext cx="140817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F51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$50K–$1M+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10021824" y="2322576"/>
            <a:ext cx="1371600" cy="34564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1423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GSG bespoke / institutional</a:t>
            </a:r>
            <a:endParaRPr lang="en-US" sz="950" dirty="0"/>
          </a:p>
        </p:txBody>
      </p:sp>
      <p:sp>
        <p:nvSpPr>
          <p:cNvPr id="30" name="Text 28"/>
          <p:cNvSpPr/>
          <p:nvPr/>
        </p:nvSpPr>
        <p:spPr>
          <a:xfrm>
            <a:off x="1143000" y="6099048"/>
            <a:ext cx="98755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/>
          </a:bodyPr>
          <a:lstStyle/>
          <a:p>
            <a:pPr marL="0" indent="0" algn="ctr">
              <a:buNone/>
            </a:pPr>
            <a:r>
              <a:rPr sz="1120" b="1">
                <a:solidFill>
                  <a:srgbClr val="1F513D"/>
                </a:solidFill>
                <a:latin typeface="Arial"/>
              </a:rPr>
              <a:t>A $20 plan or book buyer can remain a happy customer — or eventually become a student, member, consulting client, collector, or commercial partner.</a:t>
            </a:r>
            <a:endParaRPr lang="en-US" sz="1150" dirty="0"/>
          </a:p>
        </p:txBody>
      </p:sp>
      <p:sp>
        <p:nvSpPr>
          <p:cNvPr id="31" name="Text 29"/>
          <p:cNvSpPr/>
          <p:nvPr/>
        </p:nvSpPr>
        <p:spPr>
          <a:xfrm>
            <a:off x="566928" y="6565392"/>
            <a:ext cx="43891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6573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GREEN SHOE GARAGE  |  AUGUST 2026</a:t>
            </a:r>
            <a:endParaRPr lang="en-US" sz="800" dirty="0"/>
          </a:p>
        </p:txBody>
      </p:sp>
      <p:sp>
        <p:nvSpPr>
          <p:cNvPr id="32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75720" y="6565392"/>
            <a:ext cx="201168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 lIns="0" tIns="0" rIns="0" bIns="0"/>
          <a:lstStyle>
            <a:lvl1pPr>
              <a:defRPr sz="800">
                <a:solidFill>
                  <a:srgbClr val="68746E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lang="en-US" b="0"/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256032"/>
            <a:ext cx="3200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80" dirty="0">
                <a:solidFill>
                  <a:srgbClr val="D665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 / ECOSYSTEM FLYWHEEL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66928" y="512064"/>
            <a:ext cx="1065276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1423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act of creation can produce many economic outputs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66928" y="1078992"/>
            <a:ext cx="105613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dirty="0">
                <a:solidFill>
                  <a:srgbClr val="6573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Documentation, teaching, publishing, and exhibition multiply the value of every strong project.</a:t>
            </a:r>
            <a:endParaRPr lang="en-US" sz="1450" dirty="0"/>
          </a:p>
        </p:txBody>
      </p:sp>
      <p:sp>
        <p:nvSpPr>
          <p:cNvPr id="5" name="Shape 3"/>
          <p:cNvSpPr/>
          <p:nvPr/>
        </p:nvSpPr>
        <p:spPr>
          <a:xfrm>
            <a:off x="566928" y="1572768"/>
            <a:ext cx="11064240" cy="0"/>
          </a:xfrm>
          <a:prstGeom prst="line">
            <a:avLst/>
          </a:prstGeom>
          <a:noFill/>
          <a:ln w="20320">
            <a:solidFill>
              <a:srgbClr val="D6652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3017520" y="3108960"/>
            <a:ext cx="1828800" cy="1828800"/>
          </a:xfrm>
          <a:prstGeom prst="ellipse">
            <a:avLst/>
          </a:prstGeom>
          <a:solidFill>
            <a:srgbClr val="1F513D"/>
          </a:solidFill>
          <a:ln w="12700">
            <a:solidFill>
              <a:srgbClr val="1F513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12464" y="3529584"/>
            <a:ext cx="438912" cy="438912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3218688" y="4069080"/>
            <a:ext cx="1426464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REMARKABLE</a:t>
            </a:r>
            <a:endParaRPr lang="en-US" sz="1500" dirty="0"/>
          </a:p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PROJECT</a:t>
            </a:r>
            <a:endParaRPr lang="en-US" sz="1500" dirty="0"/>
          </a:p>
        </p:txBody>
      </p:sp>
      <p:sp>
        <p:nvSpPr>
          <p:cNvPr id="9" name="Shape 6"/>
          <p:cNvSpPr/>
          <p:nvPr/>
        </p:nvSpPr>
        <p:spPr>
          <a:xfrm>
            <a:off x="3931920" y="4023360"/>
            <a:ext cx="0" cy="0"/>
          </a:xfrm>
          <a:prstGeom prst="line">
            <a:avLst/>
          </a:prstGeom>
          <a:noFill/>
          <a:ln w="12700">
            <a:solidFill>
              <a:srgbClr val="A9BAB0"/>
            </a:solidFill>
            <a:prstDash val="solid"/>
            <a:tailEnd type="triangle"/>
          </a:ln>
        </p:spPr>
        <p:txBody>
          <a:bodyPr/>
          <a:lstStyle/>
          <a:p>
            <a:endParaRPr lang="en-US"/>
          </a:p>
        </p:txBody>
      </p:sp>
      <p:sp>
        <p:nvSpPr>
          <p:cNvPr id="10" name="Shape 7"/>
          <p:cNvSpPr/>
          <p:nvPr/>
        </p:nvSpPr>
        <p:spPr>
          <a:xfrm>
            <a:off x="3401568" y="1645920"/>
            <a:ext cx="1060704" cy="841248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11430">
            <a:solidFill>
              <a:srgbClr val="D7D4CC"/>
            </a:solidFill>
            <a:prstDash val="solid"/>
          </a:ln>
          <a:effectLst>
            <a:outerShdw blurRad="19050" dist="50800" dir="2700000" algn="bl" rotWithShape="0">
              <a:srgbClr val="B9B5AA">
                <a:alpha val="1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758184" y="1764792"/>
            <a:ext cx="347472" cy="347472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3474720" y="2148840"/>
            <a:ext cx="9144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1423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Client object</a:t>
            </a:r>
            <a:endParaRPr lang="en-US" sz="850" dirty="0"/>
          </a:p>
        </p:txBody>
      </p:sp>
      <p:sp>
        <p:nvSpPr>
          <p:cNvPr id="14" name="Shape 10"/>
          <p:cNvSpPr/>
          <p:nvPr/>
        </p:nvSpPr>
        <p:spPr>
          <a:xfrm>
            <a:off x="5500086" y="2628900"/>
            <a:ext cx="1060704" cy="841248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11430">
            <a:solidFill>
              <a:srgbClr val="D7D4CC"/>
            </a:solidFill>
            <a:prstDash val="solid"/>
          </a:ln>
          <a:effectLst>
            <a:outerShdw blurRad="19050" dist="50800" dir="2700000" algn="bl" rotWithShape="0">
              <a:srgbClr val="B9B5AA">
                <a:alpha val="1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856702" y="2747772"/>
            <a:ext cx="347472" cy="347472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5573238" y="3131820"/>
            <a:ext cx="9144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1423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Media + story</a:t>
            </a:r>
            <a:endParaRPr lang="en-US" sz="850" dirty="0"/>
          </a:p>
        </p:txBody>
      </p:sp>
      <p:sp>
        <p:nvSpPr>
          <p:cNvPr id="18" name="Shape 13"/>
          <p:cNvSpPr/>
          <p:nvPr/>
        </p:nvSpPr>
        <p:spPr>
          <a:xfrm>
            <a:off x="5500086" y="4594860"/>
            <a:ext cx="1060704" cy="841248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11430">
            <a:solidFill>
              <a:srgbClr val="D7D4CC"/>
            </a:solidFill>
            <a:prstDash val="solid"/>
          </a:ln>
          <a:effectLst>
            <a:outerShdw blurRad="19050" dist="50800" dir="2700000" algn="bl" rotWithShape="0">
              <a:srgbClr val="B9B5AA">
                <a:alpha val="1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856702" y="4713732"/>
            <a:ext cx="347472" cy="347472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5573238" y="5097780"/>
            <a:ext cx="9144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1423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Class + course</a:t>
            </a:r>
            <a:endParaRPr lang="en-US" sz="850" dirty="0"/>
          </a:p>
        </p:txBody>
      </p:sp>
      <p:sp>
        <p:nvSpPr>
          <p:cNvPr id="22" name="Shape 16"/>
          <p:cNvSpPr/>
          <p:nvPr/>
        </p:nvSpPr>
        <p:spPr>
          <a:xfrm>
            <a:off x="3401568" y="5577840"/>
            <a:ext cx="1060704" cy="841248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11430">
            <a:solidFill>
              <a:srgbClr val="D7D4CC"/>
            </a:solidFill>
            <a:prstDash val="solid"/>
          </a:ln>
          <a:effectLst>
            <a:outerShdw blurRad="19050" dist="50800" dir="2700000" algn="bl" rotWithShape="0">
              <a:srgbClr val="B9B5AA">
                <a:alpha val="1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23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758184" y="5696712"/>
            <a:ext cx="347472" cy="347472"/>
          </a:xfrm>
          <a:prstGeom prst="rect">
            <a:avLst/>
          </a:prstGeom>
        </p:spPr>
      </p:pic>
      <p:sp>
        <p:nvSpPr>
          <p:cNvPr id="24" name="Text 17"/>
          <p:cNvSpPr/>
          <p:nvPr/>
        </p:nvSpPr>
        <p:spPr>
          <a:xfrm>
            <a:off x="3474720" y="6080760"/>
            <a:ext cx="9144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10000"/>
          </a:bodyPr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1423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Plans + STL + book</a:t>
            </a:r>
            <a:endParaRPr lang="en-US" sz="850" dirty="0"/>
          </a:p>
        </p:txBody>
      </p:sp>
      <p:sp>
        <p:nvSpPr>
          <p:cNvPr id="25" name="Shape 18"/>
          <p:cNvSpPr/>
          <p:nvPr/>
        </p:nvSpPr>
        <p:spPr>
          <a:xfrm>
            <a:off x="3931920" y="4023360"/>
            <a:ext cx="0" cy="982980"/>
          </a:xfrm>
          <a:prstGeom prst="line">
            <a:avLst/>
          </a:prstGeom>
          <a:noFill/>
          <a:ln w="12700">
            <a:solidFill>
              <a:srgbClr val="A9BAB0"/>
            </a:solidFill>
            <a:prstDash val="solid"/>
            <a:tailEnd type="triangle"/>
          </a:ln>
        </p:spPr>
        <p:txBody>
          <a:bodyPr/>
          <a:lstStyle/>
          <a:p>
            <a:endParaRPr lang="en-US"/>
          </a:p>
        </p:txBody>
      </p:sp>
      <p:sp>
        <p:nvSpPr>
          <p:cNvPr id="26" name="Shape 19"/>
          <p:cNvSpPr/>
          <p:nvPr/>
        </p:nvSpPr>
        <p:spPr>
          <a:xfrm>
            <a:off x="1303050" y="4594860"/>
            <a:ext cx="1060704" cy="841248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11430">
            <a:solidFill>
              <a:srgbClr val="D7D4CC"/>
            </a:solidFill>
            <a:prstDash val="solid"/>
          </a:ln>
          <a:effectLst>
            <a:outerShdw blurRad="19050" dist="50800" dir="2700000" algn="bl" rotWithShape="0">
              <a:srgbClr val="B9B5AA">
                <a:alpha val="1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27" name="Image 5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659666" y="4713732"/>
            <a:ext cx="347472" cy="347472"/>
          </a:xfrm>
          <a:prstGeom prst="rect">
            <a:avLst/>
          </a:prstGeom>
        </p:spPr>
      </p:pic>
      <p:sp>
        <p:nvSpPr>
          <p:cNvPr id="28" name="Text 20"/>
          <p:cNvSpPr/>
          <p:nvPr/>
        </p:nvSpPr>
        <p:spPr>
          <a:xfrm>
            <a:off x="1376202" y="5097780"/>
            <a:ext cx="9144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10000"/>
          </a:bodyPr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1423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Workshop challenge</a:t>
            </a:r>
            <a:endParaRPr lang="en-US" sz="850" dirty="0"/>
          </a:p>
        </p:txBody>
      </p:sp>
      <p:sp>
        <p:nvSpPr>
          <p:cNvPr id="29" name="Shape 21"/>
          <p:cNvSpPr/>
          <p:nvPr/>
        </p:nvSpPr>
        <p:spPr>
          <a:xfrm>
            <a:off x="3931920" y="4023360"/>
            <a:ext cx="0" cy="0"/>
          </a:xfrm>
          <a:prstGeom prst="line">
            <a:avLst/>
          </a:prstGeom>
          <a:noFill/>
          <a:ln w="12700">
            <a:solidFill>
              <a:srgbClr val="A9BAB0"/>
            </a:solidFill>
            <a:prstDash val="solid"/>
            <a:tailEnd type="triangle"/>
          </a:ln>
        </p:spPr>
        <p:txBody>
          <a:bodyPr/>
          <a:lstStyle/>
          <a:p>
            <a:endParaRPr lang="en-US"/>
          </a:p>
        </p:txBody>
      </p:sp>
      <p:sp>
        <p:nvSpPr>
          <p:cNvPr id="30" name="Shape 22"/>
          <p:cNvSpPr/>
          <p:nvPr/>
        </p:nvSpPr>
        <p:spPr>
          <a:xfrm>
            <a:off x="1303050" y="2628900"/>
            <a:ext cx="1060704" cy="841248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11430">
            <a:solidFill>
              <a:srgbClr val="D7D4CC"/>
            </a:solidFill>
            <a:prstDash val="solid"/>
          </a:ln>
          <a:effectLst>
            <a:outerShdw blurRad="19050" dist="50800" dir="2700000" algn="bl" rotWithShape="0">
              <a:srgbClr val="B9B5AA">
                <a:alpha val="1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31" name="Image 6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659666" y="2747772"/>
            <a:ext cx="347472" cy="347472"/>
          </a:xfrm>
          <a:prstGeom prst="rect">
            <a:avLst/>
          </a:prstGeom>
        </p:spPr>
      </p:pic>
      <p:sp>
        <p:nvSpPr>
          <p:cNvPr id="32" name="Text 23"/>
          <p:cNvSpPr/>
          <p:nvPr/>
        </p:nvSpPr>
        <p:spPr>
          <a:xfrm>
            <a:off x="1376202" y="3131820"/>
            <a:ext cx="9144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1423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Gallery variation</a:t>
            </a:r>
            <a:endParaRPr lang="en-US" sz="850" dirty="0"/>
          </a:p>
        </p:txBody>
      </p:sp>
      <p:sp>
        <p:nvSpPr>
          <p:cNvPr id="33" name="Shape 24"/>
          <p:cNvSpPr/>
          <p:nvPr/>
        </p:nvSpPr>
        <p:spPr>
          <a:xfrm>
            <a:off x="7114032" y="1965960"/>
            <a:ext cx="4343400" cy="4041648"/>
          </a:xfrm>
          <a:prstGeom prst="roundRect">
            <a:avLst>
              <a:gd name="adj" fmla="val 1810"/>
            </a:avLst>
          </a:prstGeom>
          <a:solidFill>
            <a:srgbClr val="FFFFFF"/>
          </a:solidFill>
          <a:ln w="11430">
            <a:solidFill>
              <a:srgbClr val="D7D4CB"/>
            </a:solidFill>
            <a:prstDash val="solid"/>
          </a:ln>
          <a:effectLst>
            <a:outerShdw blurRad="19050" dist="50800" dir="2700000" algn="bl" rotWithShape="0">
              <a:srgbClr val="B9B5AA">
                <a:alpha val="1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4" name="Text 25"/>
          <p:cNvSpPr/>
          <p:nvPr/>
        </p:nvSpPr>
        <p:spPr>
          <a:xfrm>
            <a:off x="7388352" y="2221992"/>
            <a:ext cx="3337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D665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COMPOUNDING LOOP</a:t>
            </a:r>
            <a:endParaRPr lang="en-US" sz="1400" dirty="0"/>
          </a:p>
        </p:txBody>
      </p:sp>
      <p:sp>
        <p:nvSpPr>
          <p:cNvPr id="35" name="Shape 26"/>
          <p:cNvSpPr/>
          <p:nvPr/>
        </p:nvSpPr>
        <p:spPr>
          <a:xfrm>
            <a:off x="7360920" y="2724912"/>
            <a:ext cx="292608" cy="292608"/>
          </a:xfrm>
          <a:prstGeom prst="ellipse">
            <a:avLst/>
          </a:prstGeom>
          <a:solidFill>
            <a:srgbClr val="E7EEE9"/>
          </a:solidFill>
          <a:ln w="12700">
            <a:solidFill>
              <a:srgbClr val="E7EEE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6" name="Text 27"/>
          <p:cNvSpPr/>
          <p:nvPr/>
        </p:nvSpPr>
        <p:spPr>
          <a:xfrm>
            <a:off x="7360920" y="2788920"/>
            <a:ext cx="292608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1F51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850" dirty="0"/>
          </a:p>
        </p:txBody>
      </p:sp>
      <p:pic>
        <p:nvPicPr>
          <p:cNvPr id="37" name="Image 7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827264" y="2743200"/>
            <a:ext cx="228600" cy="228600"/>
          </a:xfrm>
          <a:prstGeom prst="rect">
            <a:avLst/>
          </a:prstGeom>
        </p:spPr>
      </p:pic>
      <p:sp>
        <p:nvSpPr>
          <p:cNvPr id="38" name="Text 28"/>
          <p:cNvSpPr/>
          <p:nvPr/>
        </p:nvSpPr>
        <p:spPr>
          <a:xfrm>
            <a:off x="8211312" y="2715768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50" b="1" dirty="0">
                <a:solidFill>
                  <a:srgbClr val="1423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Create extraordinary work</a:t>
            </a:r>
            <a:endParaRPr lang="en-US" sz="1150" dirty="0"/>
          </a:p>
        </p:txBody>
      </p:sp>
      <p:sp>
        <p:nvSpPr>
          <p:cNvPr id="39" name="Shape 29"/>
          <p:cNvSpPr/>
          <p:nvPr/>
        </p:nvSpPr>
        <p:spPr>
          <a:xfrm>
            <a:off x="7507224" y="3035808"/>
            <a:ext cx="0" cy="164592"/>
          </a:xfrm>
          <a:prstGeom prst="line">
            <a:avLst/>
          </a:prstGeom>
          <a:noFill/>
          <a:ln w="12700">
            <a:solidFill>
              <a:srgbClr val="B8C5B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0" name="Shape 30"/>
          <p:cNvSpPr/>
          <p:nvPr/>
        </p:nvSpPr>
        <p:spPr>
          <a:xfrm>
            <a:off x="7360920" y="3200400"/>
            <a:ext cx="292608" cy="292608"/>
          </a:xfrm>
          <a:prstGeom prst="ellipse">
            <a:avLst/>
          </a:prstGeom>
          <a:solidFill>
            <a:srgbClr val="E7EEE9"/>
          </a:solidFill>
          <a:ln w="12700">
            <a:solidFill>
              <a:srgbClr val="E7EEE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1" name="Text 31"/>
          <p:cNvSpPr/>
          <p:nvPr/>
        </p:nvSpPr>
        <p:spPr>
          <a:xfrm>
            <a:off x="7360920" y="3264408"/>
            <a:ext cx="292608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1F51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850" dirty="0"/>
          </a:p>
        </p:txBody>
      </p:sp>
      <p:pic>
        <p:nvPicPr>
          <p:cNvPr id="42" name="Image 8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27264" y="3218688"/>
            <a:ext cx="228600" cy="228600"/>
          </a:xfrm>
          <a:prstGeom prst="rect">
            <a:avLst/>
          </a:prstGeom>
        </p:spPr>
      </p:pic>
      <p:sp>
        <p:nvSpPr>
          <p:cNvPr id="43" name="Text 32"/>
          <p:cNvSpPr/>
          <p:nvPr/>
        </p:nvSpPr>
        <p:spPr>
          <a:xfrm>
            <a:off x="8211312" y="3191256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1423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Document the process</a:t>
            </a:r>
            <a:endParaRPr lang="en-US" sz="1150" dirty="0"/>
          </a:p>
        </p:txBody>
      </p:sp>
      <p:sp>
        <p:nvSpPr>
          <p:cNvPr id="44" name="Shape 33"/>
          <p:cNvSpPr/>
          <p:nvPr/>
        </p:nvSpPr>
        <p:spPr>
          <a:xfrm>
            <a:off x="7507224" y="3511296"/>
            <a:ext cx="0" cy="164592"/>
          </a:xfrm>
          <a:prstGeom prst="line">
            <a:avLst/>
          </a:prstGeom>
          <a:noFill/>
          <a:ln w="12700">
            <a:solidFill>
              <a:srgbClr val="B8C5B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5" name="Shape 34"/>
          <p:cNvSpPr/>
          <p:nvPr/>
        </p:nvSpPr>
        <p:spPr>
          <a:xfrm>
            <a:off x="7360920" y="3675888"/>
            <a:ext cx="292608" cy="292608"/>
          </a:xfrm>
          <a:prstGeom prst="ellipse">
            <a:avLst/>
          </a:prstGeom>
          <a:solidFill>
            <a:srgbClr val="E7EEE9"/>
          </a:solidFill>
          <a:ln w="12700">
            <a:solidFill>
              <a:srgbClr val="E7EEE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6" name="Text 35"/>
          <p:cNvSpPr/>
          <p:nvPr/>
        </p:nvSpPr>
        <p:spPr>
          <a:xfrm>
            <a:off x="7360920" y="3739896"/>
            <a:ext cx="292608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1F51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850" dirty="0"/>
          </a:p>
        </p:txBody>
      </p:sp>
      <p:pic>
        <p:nvPicPr>
          <p:cNvPr id="47" name="Image 9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827264" y="3694176"/>
            <a:ext cx="228600" cy="228600"/>
          </a:xfrm>
          <a:prstGeom prst="rect">
            <a:avLst/>
          </a:prstGeom>
        </p:spPr>
      </p:pic>
      <p:sp>
        <p:nvSpPr>
          <p:cNvPr id="48" name="Text 36"/>
          <p:cNvSpPr/>
          <p:nvPr/>
        </p:nvSpPr>
        <p:spPr>
          <a:xfrm>
            <a:off x="8211312" y="3666744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1423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Publish stories + tools</a:t>
            </a:r>
            <a:endParaRPr lang="en-US" sz="1150" dirty="0"/>
          </a:p>
        </p:txBody>
      </p:sp>
      <p:sp>
        <p:nvSpPr>
          <p:cNvPr id="49" name="Shape 37"/>
          <p:cNvSpPr/>
          <p:nvPr/>
        </p:nvSpPr>
        <p:spPr>
          <a:xfrm>
            <a:off x="7507224" y="3986784"/>
            <a:ext cx="0" cy="164592"/>
          </a:xfrm>
          <a:prstGeom prst="line">
            <a:avLst/>
          </a:prstGeom>
          <a:noFill/>
          <a:ln w="12700">
            <a:solidFill>
              <a:srgbClr val="B8C5B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0" name="Shape 38"/>
          <p:cNvSpPr/>
          <p:nvPr/>
        </p:nvSpPr>
        <p:spPr>
          <a:xfrm>
            <a:off x="7360920" y="4151376"/>
            <a:ext cx="292608" cy="292608"/>
          </a:xfrm>
          <a:prstGeom prst="ellipse">
            <a:avLst/>
          </a:prstGeom>
          <a:solidFill>
            <a:srgbClr val="E7EEE9"/>
          </a:solidFill>
          <a:ln w="12700">
            <a:solidFill>
              <a:srgbClr val="E7EEE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1" name="Text 39"/>
          <p:cNvSpPr/>
          <p:nvPr/>
        </p:nvSpPr>
        <p:spPr>
          <a:xfrm>
            <a:off x="7360920" y="4215384"/>
            <a:ext cx="292608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1F51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850" dirty="0"/>
          </a:p>
        </p:txBody>
      </p:sp>
      <p:pic>
        <p:nvPicPr>
          <p:cNvPr id="52" name="Image 1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827264" y="4169664"/>
            <a:ext cx="228600" cy="228600"/>
          </a:xfrm>
          <a:prstGeom prst="rect">
            <a:avLst/>
          </a:prstGeom>
        </p:spPr>
      </p:pic>
      <p:sp>
        <p:nvSpPr>
          <p:cNvPr id="53" name="Text 40"/>
          <p:cNvSpPr/>
          <p:nvPr/>
        </p:nvSpPr>
        <p:spPr>
          <a:xfrm>
            <a:off x="8211312" y="414223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1423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Grow community + trust</a:t>
            </a:r>
            <a:endParaRPr lang="en-US" sz="1150" dirty="0"/>
          </a:p>
        </p:txBody>
      </p:sp>
      <p:sp>
        <p:nvSpPr>
          <p:cNvPr id="54" name="Shape 41"/>
          <p:cNvSpPr/>
          <p:nvPr/>
        </p:nvSpPr>
        <p:spPr>
          <a:xfrm>
            <a:off x="7507224" y="4462272"/>
            <a:ext cx="0" cy="164592"/>
          </a:xfrm>
          <a:prstGeom prst="line">
            <a:avLst/>
          </a:prstGeom>
          <a:noFill/>
          <a:ln w="12700">
            <a:solidFill>
              <a:srgbClr val="B8C5B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5" name="Shape 42"/>
          <p:cNvSpPr/>
          <p:nvPr/>
        </p:nvSpPr>
        <p:spPr>
          <a:xfrm>
            <a:off x="7360920" y="4626864"/>
            <a:ext cx="292608" cy="292608"/>
          </a:xfrm>
          <a:prstGeom prst="ellipse">
            <a:avLst/>
          </a:prstGeom>
          <a:solidFill>
            <a:srgbClr val="E7EEE9"/>
          </a:solidFill>
          <a:ln w="12700">
            <a:solidFill>
              <a:srgbClr val="E7EEE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6" name="Text 43"/>
          <p:cNvSpPr/>
          <p:nvPr/>
        </p:nvSpPr>
        <p:spPr>
          <a:xfrm>
            <a:off x="7360920" y="4690872"/>
            <a:ext cx="292608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1F51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850" dirty="0"/>
          </a:p>
        </p:txBody>
      </p:sp>
      <p:pic>
        <p:nvPicPr>
          <p:cNvPr id="57" name="Image 1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827264" y="4645152"/>
            <a:ext cx="228600" cy="228600"/>
          </a:xfrm>
          <a:prstGeom prst="rect">
            <a:avLst/>
          </a:prstGeom>
        </p:spPr>
      </p:pic>
      <p:sp>
        <p:nvSpPr>
          <p:cNvPr id="58" name="Text 44"/>
          <p:cNvSpPr/>
          <p:nvPr/>
        </p:nvSpPr>
        <p:spPr>
          <a:xfrm>
            <a:off x="8211312" y="46177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1423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Generate leads + demand</a:t>
            </a:r>
            <a:endParaRPr lang="en-US" sz="1150" dirty="0"/>
          </a:p>
        </p:txBody>
      </p:sp>
      <p:sp>
        <p:nvSpPr>
          <p:cNvPr id="59" name="Shape 45"/>
          <p:cNvSpPr/>
          <p:nvPr/>
        </p:nvSpPr>
        <p:spPr>
          <a:xfrm>
            <a:off x="7507224" y="4937760"/>
            <a:ext cx="0" cy="164592"/>
          </a:xfrm>
          <a:prstGeom prst="line">
            <a:avLst/>
          </a:prstGeom>
          <a:noFill/>
          <a:ln w="12700">
            <a:solidFill>
              <a:srgbClr val="B8C5B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0" name="Shape 46"/>
          <p:cNvSpPr/>
          <p:nvPr/>
        </p:nvSpPr>
        <p:spPr>
          <a:xfrm>
            <a:off x="7360920" y="5102352"/>
            <a:ext cx="292608" cy="292608"/>
          </a:xfrm>
          <a:prstGeom prst="ellipse">
            <a:avLst/>
          </a:prstGeom>
          <a:solidFill>
            <a:srgbClr val="D6652A"/>
          </a:solidFill>
          <a:ln w="12700">
            <a:solidFill>
              <a:srgbClr val="D6652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1" name="Text 47"/>
          <p:cNvSpPr/>
          <p:nvPr/>
        </p:nvSpPr>
        <p:spPr>
          <a:xfrm>
            <a:off x="7360920" y="5166360"/>
            <a:ext cx="292608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850" dirty="0"/>
          </a:p>
        </p:txBody>
      </p:sp>
      <p:pic>
        <p:nvPicPr>
          <p:cNvPr id="62" name="Image 1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827264" y="5120640"/>
            <a:ext cx="228600" cy="228600"/>
          </a:xfrm>
          <a:prstGeom prst="rect">
            <a:avLst/>
          </a:prstGeom>
        </p:spPr>
      </p:pic>
      <p:sp>
        <p:nvSpPr>
          <p:cNvPr id="63" name="Text 48"/>
          <p:cNvSpPr/>
          <p:nvPr/>
        </p:nvSpPr>
        <p:spPr>
          <a:xfrm>
            <a:off x="8211312" y="5093208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50" b="1" dirty="0">
                <a:solidFill>
                  <a:srgbClr val="1423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Fund the next project</a:t>
            </a:r>
            <a:endParaRPr lang="en-US" sz="1150" dirty="0"/>
          </a:p>
        </p:txBody>
      </p:sp>
      <p:sp>
        <p:nvSpPr>
          <p:cNvPr id="64" name="Shape 49"/>
          <p:cNvSpPr/>
          <p:nvPr/>
        </p:nvSpPr>
        <p:spPr>
          <a:xfrm>
            <a:off x="7360920" y="5641848"/>
            <a:ext cx="3657600" cy="237744"/>
          </a:xfrm>
          <a:prstGeom prst="roundRect">
            <a:avLst>
              <a:gd name="adj" fmla="val 30769"/>
            </a:avLst>
          </a:prstGeom>
          <a:solidFill>
            <a:srgbClr val="1F513D"/>
          </a:solidFill>
          <a:ln w="12700">
            <a:solidFill>
              <a:srgbClr val="1F513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5" name="Text 50"/>
          <p:cNvSpPr/>
          <p:nvPr/>
        </p:nvSpPr>
        <p:spPr>
          <a:xfrm>
            <a:off x="7516368" y="5715000"/>
            <a:ext cx="3346704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20000"/>
          </a:bodyPr>
          <a:lstStyle/>
          <a:p>
            <a:pPr marL="0" indent="0" algn="ctr">
              <a:buNone/>
            </a:pPr>
            <a:r>
              <a:rPr lang="en-US" sz="88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PROJECT  →  MANY ASSETS  →  NEW DEMAND</a:t>
            </a:r>
            <a:endParaRPr lang="en-US" sz="880" dirty="0"/>
          </a:p>
        </p:txBody>
      </p:sp>
      <p:sp>
        <p:nvSpPr>
          <p:cNvPr id="66" name="Text 51"/>
          <p:cNvSpPr/>
          <p:nvPr/>
        </p:nvSpPr>
        <p:spPr>
          <a:xfrm>
            <a:off x="566928" y="6565392"/>
            <a:ext cx="43891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6573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GREEN SHOE GARAGE  |  AUGUST 2026</a:t>
            </a:r>
            <a:endParaRPr lang="en-US" sz="800" dirty="0"/>
          </a:p>
        </p:txBody>
      </p:sp>
      <p:sp>
        <p:nvSpPr>
          <p:cNvPr id="67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75720" y="6565392"/>
            <a:ext cx="201168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 lIns="0" tIns="0" rIns="0" bIns="0"/>
          <a:lstStyle>
            <a:lvl1pPr>
              <a:defRPr sz="800">
                <a:solidFill>
                  <a:srgbClr val="68746E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lang="en-US" b="0"/>
              <a:t>14</a:t>
            </a:fld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256032"/>
            <a:ext cx="3200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80" dirty="0">
                <a:solidFill>
                  <a:srgbClr val="D665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 / GROWTH SEQUENCE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66928" y="512064"/>
            <a:ext cx="1065276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1423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Scale the business before the buildings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66928" y="1078992"/>
            <a:ext cx="105613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dirty="0">
                <a:solidFill>
                  <a:srgbClr val="6573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strongest path is staged development: prove demand, build recurring revenue, then expand the physical footprint.</a:t>
            </a:r>
            <a:endParaRPr lang="en-US" sz="1450" dirty="0"/>
          </a:p>
        </p:txBody>
      </p:sp>
      <p:sp>
        <p:nvSpPr>
          <p:cNvPr id="5" name="Shape 3"/>
          <p:cNvSpPr/>
          <p:nvPr/>
        </p:nvSpPr>
        <p:spPr>
          <a:xfrm>
            <a:off x="566928" y="1572768"/>
            <a:ext cx="11064240" cy="0"/>
          </a:xfrm>
          <a:prstGeom prst="line">
            <a:avLst/>
          </a:prstGeom>
          <a:noFill/>
          <a:ln w="20320">
            <a:solidFill>
              <a:srgbClr val="D6652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1234440" y="3063240"/>
            <a:ext cx="9601200" cy="0"/>
          </a:xfrm>
          <a:prstGeom prst="line">
            <a:avLst/>
          </a:prstGeom>
          <a:noFill/>
          <a:ln w="27940">
            <a:solidFill>
              <a:srgbClr val="BCC7B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2414016" y="3063240"/>
            <a:ext cx="448056" cy="0"/>
          </a:xfrm>
          <a:prstGeom prst="line">
            <a:avLst/>
          </a:prstGeom>
          <a:noFill/>
          <a:ln w="15240">
            <a:solidFill>
              <a:srgbClr val="BCC7BF"/>
            </a:solidFill>
            <a:prstDash val="solid"/>
            <a:tailEnd type="triangle"/>
          </a:ln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1316736" y="2670048"/>
            <a:ext cx="694944" cy="694944"/>
          </a:xfrm>
          <a:prstGeom prst="ellipse">
            <a:avLst/>
          </a:prstGeom>
          <a:solidFill>
            <a:srgbClr val="1F513D"/>
          </a:solidFill>
          <a:ln w="12700">
            <a:solidFill>
              <a:srgbClr val="1F513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1316736" y="2880360"/>
            <a:ext cx="69494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749808" y="3703320"/>
            <a:ext cx="1965960" cy="1792224"/>
          </a:xfrm>
          <a:prstGeom prst="roundRect">
            <a:avLst>
              <a:gd name="adj" fmla="val 4082"/>
            </a:avLst>
          </a:prstGeom>
          <a:solidFill>
            <a:srgbClr val="FFFFFF"/>
          </a:solidFill>
          <a:ln w="11430">
            <a:solidFill>
              <a:srgbClr val="D8D5CC"/>
            </a:solidFill>
            <a:prstDash val="solid"/>
          </a:ln>
          <a:effectLst>
            <a:outerShdw blurRad="19050" dist="50800" dir="2700000" algn="bl" rotWithShape="0">
              <a:srgbClr val="B9B5AA">
                <a:alpha val="1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11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99616" y="3904488"/>
            <a:ext cx="457200" cy="457200"/>
          </a:xfrm>
          <a:prstGeom prst="rect">
            <a:avLst/>
          </a:prstGeom>
        </p:spPr>
      </p:pic>
      <p:sp>
        <p:nvSpPr>
          <p:cNvPr id="12" name="Text 9"/>
          <p:cNvSpPr/>
          <p:nvPr/>
        </p:nvSpPr>
        <p:spPr>
          <a:xfrm>
            <a:off x="886968" y="4489704"/>
            <a:ext cx="16916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20" b="1" dirty="0">
                <a:solidFill>
                  <a:srgbClr val="1F51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ECONOMIC ENGINE</a:t>
            </a:r>
            <a:endParaRPr lang="en-US" sz="1020" dirty="0"/>
          </a:p>
        </p:txBody>
      </p:sp>
      <p:sp>
        <p:nvSpPr>
          <p:cNvPr id="13" name="Text 10"/>
          <p:cNvSpPr/>
          <p:nvPr/>
        </p:nvSpPr>
        <p:spPr>
          <a:xfrm>
            <a:off x="905256" y="4901184"/>
            <a:ext cx="165506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80" dirty="0">
                <a:solidFill>
                  <a:srgbClr val="1423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GSG bespoke + consulting + media</a:t>
            </a:r>
            <a:endParaRPr lang="en-US" sz="980" dirty="0"/>
          </a:p>
        </p:txBody>
      </p:sp>
      <p:sp>
        <p:nvSpPr>
          <p:cNvPr id="14" name="Shape 11"/>
          <p:cNvSpPr/>
          <p:nvPr/>
        </p:nvSpPr>
        <p:spPr>
          <a:xfrm>
            <a:off x="4663440" y="3063240"/>
            <a:ext cx="448056" cy="0"/>
          </a:xfrm>
          <a:prstGeom prst="line">
            <a:avLst/>
          </a:prstGeom>
          <a:noFill/>
          <a:ln w="15240">
            <a:solidFill>
              <a:srgbClr val="BCC7BF"/>
            </a:solidFill>
            <a:prstDash val="solid"/>
            <a:tailEnd type="triangle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2"/>
          <p:cNvSpPr/>
          <p:nvPr/>
        </p:nvSpPr>
        <p:spPr>
          <a:xfrm>
            <a:off x="3566160" y="2670048"/>
            <a:ext cx="694944" cy="694944"/>
          </a:xfrm>
          <a:prstGeom prst="ellipse">
            <a:avLst/>
          </a:prstGeom>
          <a:solidFill>
            <a:srgbClr val="2B6550"/>
          </a:solidFill>
          <a:ln w="12700">
            <a:solidFill>
              <a:srgbClr val="2B655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3"/>
          <p:cNvSpPr/>
          <p:nvPr/>
        </p:nvSpPr>
        <p:spPr>
          <a:xfrm>
            <a:off x="3566160" y="2880360"/>
            <a:ext cx="69494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1100" dirty="0"/>
          </a:p>
        </p:txBody>
      </p:sp>
      <p:sp>
        <p:nvSpPr>
          <p:cNvPr id="17" name="Shape 14"/>
          <p:cNvSpPr/>
          <p:nvPr/>
        </p:nvSpPr>
        <p:spPr>
          <a:xfrm>
            <a:off x="2999232" y="3703320"/>
            <a:ext cx="1965960" cy="1792224"/>
          </a:xfrm>
          <a:prstGeom prst="roundRect">
            <a:avLst>
              <a:gd name="adj" fmla="val 4082"/>
            </a:avLst>
          </a:prstGeom>
          <a:solidFill>
            <a:srgbClr val="F5F1E7"/>
          </a:solidFill>
          <a:ln w="11430">
            <a:solidFill>
              <a:srgbClr val="D8D5CC"/>
            </a:solidFill>
            <a:prstDash val="solid"/>
          </a:ln>
          <a:effectLst>
            <a:outerShdw blurRad="19050" dist="50800" dir="2700000" algn="bl" rotWithShape="0">
              <a:srgbClr val="B9B5AA">
                <a:alpha val="1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18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749040" y="3904488"/>
            <a:ext cx="457200" cy="457200"/>
          </a:xfrm>
          <a:prstGeom prst="rect">
            <a:avLst/>
          </a:prstGeom>
        </p:spPr>
      </p:pic>
      <p:sp>
        <p:nvSpPr>
          <p:cNvPr id="19" name="Text 15"/>
          <p:cNvSpPr/>
          <p:nvPr/>
        </p:nvSpPr>
        <p:spPr>
          <a:xfrm>
            <a:off x="3136392" y="4489704"/>
            <a:ext cx="16916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20" b="1" dirty="0">
                <a:solidFill>
                  <a:srgbClr val="2B65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DIGITAL SCALE</a:t>
            </a:r>
            <a:endParaRPr lang="en-US" sz="1020" dirty="0"/>
          </a:p>
        </p:txBody>
      </p:sp>
      <p:sp>
        <p:nvSpPr>
          <p:cNvPr id="20" name="Text 16"/>
          <p:cNvSpPr/>
          <p:nvPr/>
        </p:nvSpPr>
        <p:spPr>
          <a:xfrm>
            <a:off x="3154680" y="4855464"/>
            <a:ext cx="1655064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sz="900">
                <a:solidFill>
                  <a:srgbClr val="14231C"/>
                </a:solidFill>
                <a:latin typeface="Arial"/>
              </a:rPr>
              <a:t>THE WORKSHOP + Etsy / Amazon + licensing</a:t>
            </a:r>
            <a:endParaRPr lang="en-US" sz="980" dirty="0"/>
          </a:p>
        </p:txBody>
      </p:sp>
      <p:sp>
        <p:nvSpPr>
          <p:cNvPr id="21" name="Shape 17"/>
          <p:cNvSpPr/>
          <p:nvPr/>
        </p:nvSpPr>
        <p:spPr>
          <a:xfrm>
            <a:off x="6912864" y="3063240"/>
            <a:ext cx="448056" cy="0"/>
          </a:xfrm>
          <a:prstGeom prst="line">
            <a:avLst/>
          </a:prstGeom>
          <a:noFill/>
          <a:ln w="15240">
            <a:solidFill>
              <a:srgbClr val="BCC7BF"/>
            </a:solidFill>
            <a:prstDash val="solid"/>
            <a:tailEnd type="triangle"/>
          </a:ln>
        </p:spPr>
        <p:txBody>
          <a:bodyPr/>
          <a:lstStyle/>
          <a:p>
            <a:endParaRPr lang="en-US"/>
          </a:p>
        </p:txBody>
      </p:sp>
      <p:sp>
        <p:nvSpPr>
          <p:cNvPr id="22" name="Shape 18"/>
          <p:cNvSpPr/>
          <p:nvPr/>
        </p:nvSpPr>
        <p:spPr>
          <a:xfrm>
            <a:off x="5815584" y="2670048"/>
            <a:ext cx="694944" cy="694944"/>
          </a:xfrm>
          <a:prstGeom prst="ellipse">
            <a:avLst/>
          </a:prstGeom>
          <a:solidFill>
            <a:srgbClr val="6F8E7B"/>
          </a:solidFill>
          <a:ln w="12700">
            <a:solidFill>
              <a:srgbClr val="6F8E7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19"/>
          <p:cNvSpPr/>
          <p:nvPr/>
        </p:nvSpPr>
        <p:spPr>
          <a:xfrm>
            <a:off x="5815584" y="2880360"/>
            <a:ext cx="69494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1100" dirty="0"/>
          </a:p>
        </p:txBody>
      </p:sp>
      <p:sp>
        <p:nvSpPr>
          <p:cNvPr id="24" name="Shape 20"/>
          <p:cNvSpPr/>
          <p:nvPr/>
        </p:nvSpPr>
        <p:spPr>
          <a:xfrm>
            <a:off x="5248656" y="3703320"/>
            <a:ext cx="1965960" cy="1792224"/>
          </a:xfrm>
          <a:prstGeom prst="roundRect">
            <a:avLst>
              <a:gd name="adj" fmla="val 4082"/>
            </a:avLst>
          </a:prstGeom>
          <a:solidFill>
            <a:srgbClr val="FFFFFF"/>
          </a:solidFill>
          <a:ln w="11430">
            <a:solidFill>
              <a:srgbClr val="D8D5CC"/>
            </a:solidFill>
            <a:prstDash val="solid"/>
          </a:ln>
          <a:effectLst>
            <a:outerShdw blurRad="19050" dist="50800" dir="2700000" algn="bl" rotWithShape="0">
              <a:srgbClr val="B9B5AA">
                <a:alpha val="1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25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98464" y="3904488"/>
            <a:ext cx="457200" cy="457200"/>
          </a:xfrm>
          <a:prstGeom prst="rect">
            <a:avLst/>
          </a:prstGeom>
        </p:spPr>
      </p:pic>
      <p:sp>
        <p:nvSpPr>
          <p:cNvPr id="26" name="Text 21"/>
          <p:cNvSpPr/>
          <p:nvPr/>
        </p:nvSpPr>
        <p:spPr>
          <a:xfrm>
            <a:off x="5385816" y="4489704"/>
            <a:ext cx="16916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20" b="1" dirty="0">
                <a:solidFill>
                  <a:srgbClr val="6F8E7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PROVE EDUCATION</a:t>
            </a:r>
            <a:endParaRPr lang="en-US" sz="1020" dirty="0"/>
          </a:p>
        </p:txBody>
      </p:sp>
      <p:sp>
        <p:nvSpPr>
          <p:cNvPr id="27" name="Text 22"/>
          <p:cNvSpPr/>
          <p:nvPr/>
        </p:nvSpPr>
        <p:spPr>
          <a:xfrm>
            <a:off x="5404104" y="4901184"/>
            <a:ext cx="165506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80" dirty="0">
                <a:solidFill>
                  <a:srgbClr val="1423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Pop-up MMSTC + pilot camps + guests</a:t>
            </a:r>
            <a:endParaRPr lang="en-US" sz="980" dirty="0"/>
          </a:p>
        </p:txBody>
      </p:sp>
      <p:sp>
        <p:nvSpPr>
          <p:cNvPr id="28" name="Shape 23"/>
          <p:cNvSpPr/>
          <p:nvPr/>
        </p:nvSpPr>
        <p:spPr>
          <a:xfrm>
            <a:off x="9162288" y="3063240"/>
            <a:ext cx="448056" cy="0"/>
          </a:xfrm>
          <a:prstGeom prst="line">
            <a:avLst/>
          </a:prstGeom>
          <a:noFill/>
          <a:ln w="15240">
            <a:solidFill>
              <a:srgbClr val="BCC7BF"/>
            </a:solidFill>
            <a:prstDash val="solid"/>
            <a:tailEnd type="triangle"/>
          </a:ln>
        </p:spPr>
        <p:txBody>
          <a:bodyPr/>
          <a:lstStyle/>
          <a:p>
            <a:endParaRPr lang="en-US"/>
          </a:p>
        </p:txBody>
      </p:sp>
      <p:sp>
        <p:nvSpPr>
          <p:cNvPr id="29" name="Shape 24"/>
          <p:cNvSpPr/>
          <p:nvPr/>
        </p:nvSpPr>
        <p:spPr>
          <a:xfrm>
            <a:off x="8065008" y="2670048"/>
            <a:ext cx="694944" cy="694944"/>
          </a:xfrm>
          <a:prstGeom prst="ellipse">
            <a:avLst/>
          </a:prstGeom>
          <a:solidFill>
            <a:srgbClr val="D6652A"/>
          </a:solidFill>
          <a:ln w="12700">
            <a:solidFill>
              <a:srgbClr val="D6652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Text 25"/>
          <p:cNvSpPr/>
          <p:nvPr/>
        </p:nvSpPr>
        <p:spPr>
          <a:xfrm>
            <a:off x="8065008" y="2880360"/>
            <a:ext cx="69494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1100" dirty="0"/>
          </a:p>
        </p:txBody>
      </p:sp>
      <p:sp>
        <p:nvSpPr>
          <p:cNvPr id="31" name="Shape 26"/>
          <p:cNvSpPr/>
          <p:nvPr/>
        </p:nvSpPr>
        <p:spPr>
          <a:xfrm>
            <a:off x="7498080" y="3703320"/>
            <a:ext cx="1965960" cy="1792224"/>
          </a:xfrm>
          <a:prstGeom prst="roundRect">
            <a:avLst>
              <a:gd name="adj" fmla="val 4082"/>
            </a:avLst>
          </a:prstGeom>
          <a:solidFill>
            <a:srgbClr val="F5F1E7"/>
          </a:solidFill>
          <a:ln w="11430">
            <a:solidFill>
              <a:srgbClr val="D8D5CC"/>
            </a:solidFill>
            <a:prstDash val="solid"/>
          </a:ln>
          <a:effectLst>
            <a:outerShdw blurRad="19050" dist="50800" dir="2700000" algn="bl" rotWithShape="0">
              <a:srgbClr val="B9B5AA">
                <a:alpha val="1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32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247888" y="3904488"/>
            <a:ext cx="457200" cy="457200"/>
          </a:xfrm>
          <a:prstGeom prst="rect">
            <a:avLst/>
          </a:prstGeom>
        </p:spPr>
      </p:pic>
      <p:sp>
        <p:nvSpPr>
          <p:cNvPr id="33" name="Text 27"/>
          <p:cNvSpPr/>
          <p:nvPr/>
        </p:nvSpPr>
        <p:spPr>
          <a:xfrm>
            <a:off x="7635240" y="4489704"/>
            <a:ext cx="16916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20" b="1" dirty="0">
                <a:solidFill>
                  <a:srgbClr val="D665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PHYSICAL COMMUNITY</a:t>
            </a:r>
            <a:endParaRPr lang="en-US" sz="1020" dirty="0"/>
          </a:p>
        </p:txBody>
      </p:sp>
      <p:sp>
        <p:nvSpPr>
          <p:cNvPr id="34" name="Text 28"/>
          <p:cNvSpPr/>
          <p:nvPr/>
        </p:nvSpPr>
        <p:spPr>
          <a:xfrm>
            <a:off x="7653528" y="4901184"/>
            <a:ext cx="165506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80" dirty="0">
                <a:solidFill>
                  <a:srgbClr val="1423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Leased / first owned facility + makerspace</a:t>
            </a:r>
            <a:endParaRPr lang="en-US" sz="980" dirty="0"/>
          </a:p>
        </p:txBody>
      </p:sp>
      <p:sp>
        <p:nvSpPr>
          <p:cNvPr id="35" name="Shape 29"/>
          <p:cNvSpPr/>
          <p:nvPr/>
        </p:nvSpPr>
        <p:spPr>
          <a:xfrm>
            <a:off x="10314432" y="2670048"/>
            <a:ext cx="694944" cy="694944"/>
          </a:xfrm>
          <a:prstGeom prst="ellipse">
            <a:avLst/>
          </a:prstGeom>
          <a:solidFill>
            <a:srgbClr val="B89145"/>
          </a:solidFill>
          <a:ln w="12700">
            <a:solidFill>
              <a:srgbClr val="B8914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6" name="Text 30"/>
          <p:cNvSpPr/>
          <p:nvPr/>
        </p:nvSpPr>
        <p:spPr>
          <a:xfrm>
            <a:off x="10314432" y="2880360"/>
            <a:ext cx="69494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</a:t>
            </a:r>
            <a:endParaRPr lang="en-US" sz="1100" dirty="0"/>
          </a:p>
        </p:txBody>
      </p:sp>
      <p:sp>
        <p:nvSpPr>
          <p:cNvPr id="37" name="Shape 31"/>
          <p:cNvSpPr/>
          <p:nvPr/>
        </p:nvSpPr>
        <p:spPr>
          <a:xfrm>
            <a:off x="9747504" y="3703320"/>
            <a:ext cx="1965960" cy="1792224"/>
          </a:xfrm>
          <a:prstGeom prst="roundRect">
            <a:avLst>
              <a:gd name="adj" fmla="val 4082"/>
            </a:avLst>
          </a:prstGeom>
          <a:solidFill>
            <a:srgbClr val="FFFFFF"/>
          </a:solidFill>
          <a:ln w="11430">
            <a:solidFill>
              <a:srgbClr val="D8D5CC"/>
            </a:solidFill>
            <a:prstDash val="solid"/>
          </a:ln>
          <a:effectLst>
            <a:outerShdw blurRad="19050" dist="50800" dir="2700000" algn="bl" rotWithShape="0">
              <a:srgbClr val="B9B5AA">
                <a:alpha val="1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38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497312" y="3904488"/>
            <a:ext cx="457200" cy="457200"/>
          </a:xfrm>
          <a:prstGeom prst="rect">
            <a:avLst/>
          </a:prstGeom>
        </p:spPr>
      </p:pic>
      <p:sp>
        <p:nvSpPr>
          <p:cNvPr id="39" name="Text 32"/>
          <p:cNvSpPr/>
          <p:nvPr/>
        </p:nvSpPr>
        <p:spPr>
          <a:xfrm>
            <a:off x="9884664" y="4489704"/>
            <a:ext cx="16916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20" b="1" dirty="0">
                <a:solidFill>
                  <a:srgbClr val="B891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DESTINATION</a:t>
            </a:r>
            <a:endParaRPr lang="en-US" sz="1020" dirty="0"/>
          </a:p>
        </p:txBody>
      </p:sp>
      <p:sp>
        <p:nvSpPr>
          <p:cNvPr id="40" name="Text 33"/>
          <p:cNvSpPr/>
          <p:nvPr/>
        </p:nvSpPr>
        <p:spPr>
          <a:xfrm>
            <a:off x="9902952" y="4901184"/>
            <a:ext cx="165506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80" dirty="0">
                <a:solidFill>
                  <a:srgbClr val="1423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Campus + gallery + sculpture garden</a:t>
            </a:r>
            <a:endParaRPr lang="en-US" sz="980" dirty="0"/>
          </a:p>
        </p:txBody>
      </p:sp>
      <p:sp>
        <p:nvSpPr>
          <p:cNvPr id="41" name="Shape 34"/>
          <p:cNvSpPr/>
          <p:nvPr/>
        </p:nvSpPr>
        <p:spPr>
          <a:xfrm>
            <a:off x="1993392" y="5824728"/>
            <a:ext cx="8202168" cy="384048"/>
          </a:xfrm>
          <a:prstGeom prst="roundRect">
            <a:avLst>
              <a:gd name="adj" fmla="val 19048"/>
            </a:avLst>
          </a:prstGeom>
          <a:solidFill>
            <a:srgbClr val="1F513D"/>
          </a:solidFill>
          <a:ln w="12700">
            <a:solidFill>
              <a:srgbClr val="1F513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2" name="Text 35"/>
          <p:cNvSpPr/>
          <p:nvPr/>
        </p:nvSpPr>
        <p:spPr>
          <a:xfrm>
            <a:off x="2231136" y="5952744"/>
            <a:ext cx="772668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106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HIGH-VALUE WORK FUNDS RECURRING REVENUE  →  RECURRING REVENUE SUPPORTS PLACE</a:t>
            </a:r>
            <a:endParaRPr lang="en-US" sz="1060" dirty="0"/>
          </a:p>
        </p:txBody>
      </p:sp>
      <p:sp>
        <p:nvSpPr>
          <p:cNvPr id="43" name="Text 36"/>
          <p:cNvSpPr/>
          <p:nvPr/>
        </p:nvSpPr>
        <p:spPr>
          <a:xfrm>
            <a:off x="566928" y="6565392"/>
            <a:ext cx="43891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6573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GREEN SHOE GARAGE  |  AUGUST 2026</a:t>
            </a:r>
            <a:endParaRPr lang="en-US" sz="800" dirty="0"/>
          </a:p>
        </p:txBody>
      </p:sp>
      <p:sp>
        <p:nvSpPr>
          <p:cNvPr id="44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75720" y="6565392"/>
            <a:ext cx="201168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 lIns="0" tIns="0" rIns="0" bIns="0"/>
          <a:lstStyle>
            <a:lvl1pPr>
              <a:defRPr sz="800">
                <a:solidFill>
                  <a:srgbClr val="68746E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lang="en-US" b="0"/>
              <a:t>15</a:t>
            </a:fld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1F51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115614"/>
            <a:ext cx="12191695" cy="6858000"/>
          </a:xfrm>
          <a:prstGeom prst="rect">
            <a:avLst/>
          </a:prstGeom>
          <a:solidFill>
            <a:srgbClr val="1F513D"/>
          </a:solidFill>
          <a:ln w="12700">
            <a:solidFill>
              <a:srgbClr val="1F513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1"/>
          <p:cNvSpPr/>
          <p:nvPr/>
        </p:nvSpPr>
        <p:spPr>
          <a:xfrm>
            <a:off x="731520" y="685800"/>
            <a:ext cx="6583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kern="0" spc="60" dirty="0">
                <a:solidFill>
                  <a:srgbClr val="BEF2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GREEN SHOE IS BUILDING</a:t>
            </a:r>
            <a:endParaRPr lang="en-US" sz="1700" dirty="0"/>
          </a:p>
        </p:txBody>
      </p:sp>
      <p:sp>
        <p:nvSpPr>
          <p:cNvPr id="5" name="Text 2"/>
          <p:cNvSpPr/>
          <p:nvPr/>
        </p:nvSpPr>
        <p:spPr>
          <a:xfrm>
            <a:off x="713232" y="1234440"/>
            <a:ext cx="6720840" cy="1965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DURABLE PLATFORM</a:t>
            </a:r>
            <a:endParaRPr lang="en-US" sz="3400" dirty="0"/>
          </a:p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TRADIGITAL</a:t>
            </a:r>
            <a:endParaRPr lang="en-US" sz="3400" dirty="0"/>
          </a:p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CRAFTSMANSHIP</a:t>
            </a:r>
            <a:endParaRPr lang="en-US" sz="3400" dirty="0"/>
          </a:p>
        </p:txBody>
      </p:sp>
      <p:sp>
        <p:nvSpPr>
          <p:cNvPr id="6" name="Text 3"/>
          <p:cNvSpPr/>
          <p:nvPr/>
        </p:nvSpPr>
        <p:spPr>
          <a:xfrm>
            <a:off x="749808" y="3840480"/>
            <a:ext cx="1325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D665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CREATE</a:t>
            </a:r>
            <a:endParaRPr lang="en-US" sz="1050" dirty="0"/>
          </a:p>
        </p:txBody>
      </p:sp>
      <p:sp>
        <p:nvSpPr>
          <p:cNvPr id="7" name="Text 4"/>
          <p:cNvSpPr/>
          <p:nvPr/>
        </p:nvSpPr>
        <p:spPr>
          <a:xfrm>
            <a:off x="2148840" y="3840480"/>
            <a:ext cx="4434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extraordinary things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749808" y="4279392"/>
            <a:ext cx="1325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D665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TEACH + ENABLE</a:t>
            </a:r>
            <a:endParaRPr lang="en-US" sz="1050" dirty="0"/>
          </a:p>
        </p:txBody>
      </p:sp>
      <p:sp>
        <p:nvSpPr>
          <p:cNvPr id="9" name="Text 6"/>
          <p:cNvSpPr/>
          <p:nvPr/>
        </p:nvSpPr>
        <p:spPr>
          <a:xfrm>
            <a:off x="2148840" y="4279392"/>
            <a:ext cx="4434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people to make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749808" y="4718304"/>
            <a:ext cx="1325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D665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GATHER + EXHIBIT</a:t>
            </a:r>
            <a:endParaRPr lang="en-US" sz="1050" dirty="0"/>
          </a:p>
        </p:txBody>
      </p:sp>
      <p:sp>
        <p:nvSpPr>
          <p:cNvPr id="11" name="Text 8"/>
          <p:cNvSpPr/>
          <p:nvPr/>
        </p:nvSpPr>
        <p:spPr>
          <a:xfrm>
            <a:off x="2148840" y="4718304"/>
            <a:ext cx="4434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community and destination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749808" y="5157216"/>
            <a:ext cx="1325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D665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TELL THE STORY</a:t>
            </a:r>
            <a:endParaRPr lang="en-US" sz="1050" dirty="0"/>
          </a:p>
        </p:txBody>
      </p:sp>
      <p:sp>
        <p:nvSpPr>
          <p:cNvPr id="13" name="Text 10"/>
          <p:cNvSpPr/>
          <p:nvPr/>
        </p:nvSpPr>
        <p:spPr>
          <a:xfrm>
            <a:off x="2148840" y="5157216"/>
            <a:ext cx="4434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through media and useful tools</a:t>
            </a:r>
            <a:endParaRPr lang="en-US" sz="1300" dirty="0"/>
          </a:p>
        </p:txBody>
      </p:sp>
      <p:sp>
        <p:nvSpPr>
          <p:cNvPr id="14" name="Shape 11"/>
          <p:cNvSpPr/>
          <p:nvPr/>
        </p:nvSpPr>
        <p:spPr>
          <a:xfrm>
            <a:off x="749808" y="5833872"/>
            <a:ext cx="6309360" cy="0"/>
          </a:xfrm>
          <a:prstGeom prst="line">
            <a:avLst/>
          </a:prstGeom>
          <a:noFill/>
          <a:ln w="13970">
            <a:solidFill>
              <a:srgbClr val="5F8A7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2"/>
          <p:cNvSpPr/>
          <p:nvPr/>
        </p:nvSpPr>
        <p:spPr>
          <a:xfrm>
            <a:off x="749808" y="5989320"/>
            <a:ext cx="6400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C4D7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Green Shoe Garage • Green Shoe Studios • MMSTC • THE WORKSHOP • Gears of Resistance</a:t>
            </a:r>
            <a:endParaRPr lang="en-US" sz="1050" dirty="0"/>
          </a:p>
        </p:txBody>
      </p:sp>
      <p:sp>
        <p:nvSpPr>
          <p:cNvPr id="16" name="Text 13"/>
          <p:cNvSpPr/>
          <p:nvPr/>
        </p:nvSpPr>
        <p:spPr>
          <a:xfrm>
            <a:off x="749808" y="6336792"/>
            <a:ext cx="53949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50" b="1" dirty="0">
                <a:solidFill>
                  <a:srgbClr val="BEF2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greenshoegarage.com  •  mbparks.com/fieldinstruments</a:t>
            </a:r>
            <a:endParaRPr lang="en-US" sz="950" dirty="0"/>
          </a:p>
        </p:txBody>
      </p:sp>
      <p:pic>
        <p:nvPicPr>
          <p:cNvPr id="18" name="Image 1" descr="/mnt/data/GSG_Clear_TIGH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99248" y="1874520"/>
            <a:ext cx="3950208" cy="3090672"/>
          </a:xfrm>
          <a:prstGeom prst="rect">
            <a:avLst/>
          </a:prstGeom>
        </p:spPr>
      </p:pic>
      <p:sp>
        <p:nvSpPr>
          <p:cNvPr id="19" name="Text 15"/>
          <p:cNvSpPr/>
          <p:nvPr/>
        </p:nvSpPr>
        <p:spPr>
          <a:xfrm>
            <a:off x="7882128" y="5029200"/>
            <a:ext cx="358444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1F51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CREATE • ADVISE • TEACH • ENABLE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b="1" dirty="0">
                <a:solidFill>
                  <a:srgbClr val="1F51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TOOL • GATHER • EXHIBIT • TELL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256032"/>
            <a:ext cx="3200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80" dirty="0">
                <a:solidFill>
                  <a:srgbClr val="D665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 / THE BUSINESS IN ONE VIEW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66928" y="512064"/>
            <a:ext cx="1065276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1423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More than a fabrication business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66928" y="1078992"/>
            <a:ext cx="105613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dirty="0">
                <a:solidFill>
                  <a:srgbClr val="6573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Green Shoe is one coherent system with several ways to create value and several ways for people to enter.</a:t>
            </a:r>
            <a:endParaRPr lang="en-US" sz="1450" dirty="0"/>
          </a:p>
        </p:txBody>
      </p:sp>
      <p:sp>
        <p:nvSpPr>
          <p:cNvPr id="5" name="Shape 3"/>
          <p:cNvSpPr/>
          <p:nvPr/>
        </p:nvSpPr>
        <p:spPr>
          <a:xfrm>
            <a:off x="566928" y="1572768"/>
            <a:ext cx="11064240" cy="0"/>
          </a:xfrm>
          <a:prstGeom prst="line">
            <a:avLst/>
          </a:prstGeom>
          <a:noFill/>
          <a:ln w="20320">
            <a:solidFill>
              <a:srgbClr val="D6652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713232" y="1965960"/>
            <a:ext cx="6035040" cy="1828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1423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Green Shoe creates extraordinary things, teaches people to make, builds useful tools, gathers a community, exhibits art, and tells the story.</a:t>
            </a:r>
            <a:endParaRPr lang="en-US" sz="2500" dirty="0"/>
          </a:p>
        </p:txBody>
      </p:sp>
      <p:sp>
        <p:nvSpPr>
          <p:cNvPr id="7" name="Text 5"/>
          <p:cNvSpPr/>
          <p:nvPr/>
        </p:nvSpPr>
        <p:spPr>
          <a:xfrm>
            <a:off x="713232" y="4069080"/>
            <a:ext cx="56692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6573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portfolio should be managed as multiple businesses — but experienced by the customer as one worldview.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6903720" y="1874520"/>
            <a:ext cx="4617720" cy="1152144"/>
          </a:xfrm>
          <a:prstGeom prst="roundRect">
            <a:avLst>
              <a:gd name="adj" fmla="val 6349"/>
            </a:avLst>
          </a:prstGeom>
          <a:solidFill>
            <a:srgbClr val="E7EEE9"/>
          </a:solidFill>
          <a:ln w="11430">
            <a:solidFill>
              <a:srgbClr val="D9D5C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7132320" y="2066544"/>
            <a:ext cx="658368" cy="658368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0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290328" y="2224552"/>
            <a:ext cx="342351" cy="342351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7955280" y="2039112"/>
            <a:ext cx="3246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D665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ECONOMIC ENGINE</a:t>
            </a:r>
            <a:endParaRPr lang="en-US" sz="1100" dirty="0"/>
          </a:p>
        </p:txBody>
      </p:sp>
      <p:sp>
        <p:nvSpPr>
          <p:cNvPr id="12" name="Text 9"/>
          <p:cNvSpPr/>
          <p:nvPr/>
        </p:nvSpPr>
        <p:spPr>
          <a:xfrm>
            <a:off x="7955280" y="2322576"/>
            <a:ext cx="32461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/>
          </a:bodyPr>
          <a:lstStyle/>
          <a:p>
            <a:pPr marL="0" indent="0">
              <a:buNone/>
            </a:pPr>
            <a:r>
              <a:rPr lang="en-US" sz="1170" dirty="0">
                <a:solidFill>
                  <a:srgbClr val="1423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GSG bespoke client work and premium consulting monetize scarce expertise, craftsmanship, engineering judgment, and execution.</a:t>
            </a:r>
            <a:endParaRPr lang="en-US" sz="1170" dirty="0"/>
          </a:p>
        </p:txBody>
      </p:sp>
      <p:sp>
        <p:nvSpPr>
          <p:cNvPr id="13" name="Shape 10"/>
          <p:cNvSpPr/>
          <p:nvPr/>
        </p:nvSpPr>
        <p:spPr>
          <a:xfrm>
            <a:off x="6903720" y="3310128"/>
            <a:ext cx="4617720" cy="1152144"/>
          </a:xfrm>
          <a:prstGeom prst="roundRect">
            <a:avLst>
              <a:gd name="adj" fmla="val 6349"/>
            </a:avLst>
          </a:prstGeom>
          <a:solidFill>
            <a:srgbClr val="F9E9DE"/>
          </a:solidFill>
          <a:ln w="11430">
            <a:solidFill>
              <a:srgbClr val="D9D5C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Shape 11"/>
          <p:cNvSpPr/>
          <p:nvPr/>
        </p:nvSpPr>
        <p:spPr>
          <a:xfrm>
            <a:off x="7132320" y="3502152"/>
            <a:ext cx="658368" cy="658368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5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290328" y="3660160"/>
            <a:ext cx="342351" cy="342351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7955280" y="3474720"/>
            <a:ext cx="3246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D665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COMPOUNDING ENGINE</a:t>
            </a:r>
            <a:endParaRPr lang="en-US" sz="1100" dirty="0"/>
          </a:p>
        </p:txBody>
      </p:sp>
      <p:sp>
        <p:nvSpPr>
          <p:cNvPr id="17" name="Text 13"/>
          <p:cNvSpPr/>
          <p:nvPr/>
        </p:nvSpPr>
        <p:spPr>
          <a:xfrm>
            <a:off x="7955280" y="3758184"/>
            <a:ext cx="32461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70" dirty="0">
                <a:solidFill>
                  <a:srgbClr val="1423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Education, community, digital products, free tools, and media repeatedly create audience, trust, IP, and demand.</a:t>
            </a:r>
            <a:endParaRPr lang="en-US" sz="1170" dirty="0"/>
          </a:p>
        </p:txBody>
      </p:sp>
      <p:sp>
        <p:nvSpPr>
          <p:cNvPr id="18" name="Shape 14"/>
          <p:cNvSpPr/>
          <p:nvPr/>
        </p:nvSpPr>
        <p:spPr>
          <a:xfrm>
            <a:off x="6903720" y="4745736"/>
            <a:ext cx="4617720" cy="1152144"/>
          </a:xfrm>
          <a:prstGeom prst="roundRect">
            <a:avLst>
              <a:gd name="adj" fmla="val 6349"/>
            </a:avLst>
          </a:prstGeom>
          <a:solidFill>
            <a:srgbClr val="F1E8D3"/>
          </a:solidFill>
          <a:ln w="11430">
            <a:solidFill>
              <a:srgbClr val="D9D5C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Shape 15"/>
          <p:cNvSpPr/>
          <p:nvPr/>
        </p:nvSpPr>
        <p:spPr>
          <a:xfrm>
            <a:off x="7132320" y="4937760"/>
            <a:ext cx="658368" cy="658368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0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290328" y="5095768"/>
            <a:ext cx="342351" cy="342351"/>
          </a:xfrm>
          <a:prstGeom prst="rect">
            <a:avLst/>
          </a:prstGeom>
        </p:spPr>
      </p:pic>
      <p:sp>
        <p:nvSpPr>
          <p:cNvPr id="21" name="Text 16"/>
          <p:cNvSpPr/>
          <p:nvPr/>
        </p:nvSpPr>
        <p:spPr>
          <a:xfrm>
            <a:off x="7955280" y="4910328"/>
            <a:ext cx="3246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D665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LONG-TERM MOAT</a:t>
            </a:r>
            <a:endParaRPr lang="en-US" sz="1100" dirty="0"/>
          </a:p>
        </p:txBody>
      </p:sp>
      <p:sp>
        <p:nvSpPr>
          <p:cNvPr id="22" name="Text 17"/>
          <p:cNvSpPr/>
          <p:nvPr/>
        </p:nvSpPr>
        <p:spPr>
          <a:xfrm>
            <a:off x="7955280" y="5193792"/>
            <a:ext cx="32461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/>
          </a:bodyPr>
          <a:lstStyle/>
          <a:p>
            <a:pPr marL="0" indent="0">
              <a:buNone/>
            </a:pPr>
            <a:r>
              <a:rPr lang="en-US" sz="1170" dirty="0">
                <a:solidFill>
                  <a:srgbClr val="1423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Owned land, buildings, equipment, art, curriculum, software, and a destination campus build durable assets around the operating company.</a:t>
            </a:r>
            <a:endParaRPr lang="en-US" sz="1170" dirty="0"/>
          </a:p>
        </p:txBody>
      </p:sp>
      <p:sp>
        <p:nvSpPr>
          <p:cNvPr id="23" name="Shape 18"/>
          <p:cNvSpPr/>
          <p:nvPr/>
        </p:nvSpPr>
        <p:spPr>
          <a:xfrm>
            <a:off x="713232" y="5193792"/>
            <a:ext cx="5623560" cy="658368"/>
          </a:xfrm>
          <a:prstGeom prst="roundRect">
            <a:avLst>
              <a:gd name="adj" fmla="val 11111"/>
            </a:avLst>
          </a:prstGeom>
          <a:solidFill>
            <a:srgbClr val="1F513D"/>
          </a:solidFill>
          <a:ln w="12700">
            <a:solidFill>
              <a:srgbClr val="1F513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19"/>
          <p:cNvSpPr/>
          <p:nvPr/>
        </p:nvSpPr>
        <p:spPr>
          <a:xfrm>
            <a:off x="987552" y="5404104"/>
            <a:ext cx="5074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10000"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SYSTEM. MULTIPLE DOORS IN. MANY WAYS TO CREATE VALUE.</a:t>
            </a:r>
            <a:endParaRPr lang="en-US" sz="1300" dirty="0"/>
          </a:p>
        </p:txBody>
      </p:sp>
      <p:sp>
        <p:nvSpPr>
          <p:cNvPr id="25" name="Text 20"/>
          <p:cNvSpPr/>
          <p:nvPr/>
        </p:nvSpPr>
        <p:spPr>
          <a:xfrm>
            <a:off x="566928" y="6565392"/>
            <a:ext cx="43891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6573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GREEN SHOE GARAGE  |  AUGUST 2026</a:t>
            </a:r>
            <a:endParaRPr lang="en-US" sz="800" dirty="0"/>
          </a:p>
        </p:txBody>
      </p:sp>
      <p:sp>
        <p:nvSpPr>
          <p:cNvPr id="26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75720" y="6565392"/>
            <a:ext cx="201168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 lIns="0" tIns="0" rIns="0" bIns="0"/>
          <a:lstStyle>
            <a:lvl1pPr>
              <a:defRPr sz="800">
                <a:solidFill>
                  <a:srgbClr val="68746E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lang="en-US" b="0"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4"/>
          <p:cNvSpPr/>
          <p:nvPr/>
        </p:nvSpPr>
        <p:spPr>
          <a:xfrm>
            <a:off x="5056632" y="3191256"/>
            <a:ext cx="2048256" cy="2048256"/>
          </a:xfrm>
          <a:prstGeom prst="ellipse">
            <a:avLst/>
          </a:prstGeom>
          <a:solidFill>
            <a:srgbClr val="1F513D"/>
          </a:solidFill>
          <a:ln w="12700">
            <a:solidFill>
              <a:srgbClr val="1F513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" name="Text 0"/>
          <p:cNvSpPr/>
          <p:nvPr/>
        </p:nvSpPr>
        <p:spPr>
          <a:xfrm>
            <a:off x="566928" y="256032"/>
            <a:ext cx="3200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80" dirty="0">
                <a:solidFill>
                  <a:srgbClr val="D665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 / ECOSYSTEM ARCHITECTURE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66928" y="512064"/>
            <a:ext cx="1065276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1423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Eight integrated activities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66928" y="1078992"/>
            <a:ext cx="105613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dirty="0">
                <a:solidFill>
                  <a:srgbClr val="6573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Create value, teach it, package it, gather people around it, exhibit it, and tell the story.</a:t>
            </a:r>
            <a:endParaRPr lang="en-US" sz="1450" dirty="0"/>
          </a:p>
        </p:txBody>
      </p:sp>
      <p:sp>
        <p:nvSpPr>
          <p:cNvPr id="5" name="Shape 3"/>
          <p:cNvSpPr/>
          <p:nvPr/>
        </p:nvSpPr>
        <p:spPr>
          <a:xfrm>
            <a:off x="566928" y="1572768"/>
            <a:ext cx="11064240" cy="0"/>
          </a:xfrm>
          <a:prstGeom prst="line">
            <a:avLst/>
          </a:prstGeom>
          <a:noFill/>
          <a:ln w="20320">
            <a:solidFill>
              <a:srgbClr val="D6652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5289804" y="3721608"/>
            <a:ext cx="160934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GREEN SHOE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5381244" y="4096512"/>
            <a:ext cx="142646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DCE8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ECOSYSTEM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6094476" y="4069080"/>
            <a:ext cx="0" cy="0"/>
          </a:xfrm>
          <a:prstGeom prst="line">
            <a:avLst/>
          </a:prstGeom>
          <a:noFill/>
          <a:ln w="15240">
            <a:solidFill>
              <a:srgbClr val="A3B7AA"/>
            </a:solidFill>
            <a:prstDash val="solid"/>
            <a:tailEnd type="triangle"/>
          </a:ln>
        </p:spPr>
        <p:txBody>
          <a:bodyPr/>
          <a:lstStyle/>
          <a:p>
            <a:endParaRPr lang="en-US"/>
          </a:p>
        </p:txBody>
      </p:sp>
      <p:sp>
        <p:nvSpPr>
          <p:cNvPr id="16" name="Shape 14"/>
          <p:cNvSpPr/>
          <p:nvPr/>
        </p:nvSpPr>
        <p:spPr>
          <a:xfrm>
            <a:off x="6094476" y="4069080"/>
            <a:ext cx="0" cy="0"/>
          </a:xfrm>
          <a:prstGeom prst="line">
            <a:avLst/>
          </a:prstGeom>
          <a:noFill/>
          <a:ln w="15240">
            <a:solidFill>
              <a:srgbClr val="A3B7AA"/>
            </a:solidFill>
            <a:prstDash val="solid"/>
            <a:tailEnd type="triangle"/>
          </a:ln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5029200" y="1783080"/>
            <a:ext cx="164592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1430">
            <a:solidFill>
              <a:srgbClr val="D9D6CE"/>
            </a:solidFill>
            <a:prstDash val="solid"/>
          </a:ln>
          <a:effectLst>
            <a:outerShdw blurRad="19050" dist="50800" dir="2700000" algn="bl" rotWithShape="0">
              <a:srgbClr val="B9B5AA">
                <a:alpha val="1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8" name="Shape 16"/>
          <p:cNvSpPr/>
          <p:nvPr/>
        </p:nvSpPr>
        <p:spPr>
          <a:xfrm>
            <a:off x="5120640" y="1892808"/>
            <a:ext cx="402336" cy="402336"/>
          </a:xfrm>
          <a:prstGeom prst="ellipse">
            <a:avLst/>
          </a:prstGeom>
          <a:solidFill>
            <a:srgbClr val="E7EEE9"/>
          </a:solidFill>
          <a:ln w="12700">
            <a:solidFill>
              <a:srgbClr val="E7EEE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9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17201" y="1989369"/>
            <a:ext cx="209215" cy="209215"/>
          </a:xfrm>
          <a:prstGeom prst="rect">
            <a:avLst/>
          </a:prstGeom>
        </p:spPr>
      </p:pic>
      <p:sp>
        <p:nvSpPr>
          <p:cNvPr id="20" name="Text 17"/>
          <p:cNvSpPr/>
          <p:nvPr/>
        </p:nvSpPr>
        <p:spPr>
          <a:xfrm>
            <a:off x="5596128" y="1892808"/>
            <a:ext cx="94183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00" b="1" dirty="0">
                <a:solidFill>
                  <a:srgbClr val="1F51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CREATE</a:t>
            </a:r>
            <a:endParaRPr lang="en-US" sz="1100" dirty="0"/>
          </a:p>
        </p:txBody>
      </p:sp>
      <p:sp>
        <p:nvSpPr>
          <p:cNvPr id="21" name="Text 18"/>
          <p:cNvSpPr/>
          <p:nvPr/>
        </p:nvSpPr>
        <p:spPr>
          <a:xfrm>
            <a:off x="5138928" y="2249424"/>
            <a:ext cx="1426464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50" dirty="0">
                <a:solidFill>
                  <a:srgbClr val="6573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GSG bespoke</a:t>
            </a:r>
            <a:endParaRPr lang="en-US" sz="950" dirty="0"/>
          </a:p>
          <a:p>
            <a:pPr marL="0" indent="0" algn="ctr">
              <a:buNone/>
            </a:pPr>
            <a:r>
              <a:rPr lang="en-US" sz="950" dirty="0">
                <a:solidFill>
                  <a:srgbClr val="6573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Green Shoe Studios</a:t>
            </a:r>
            <a:endParaRPr lang="en-US" sz="950" dirty="0"/>
          </a:p>
        </p:txBody>
      </p:sp>
      <p:sp>
        <p:nvSpPr>
          <p:cNvPr id="22" name="Shape 19"/>
          <p:cNvSpPr/>
          <p:nvPr/>
        </p:nvSpPr>
        <p:spPr>
          <a:xfrm>
            <a:off x="7726680" y="2148840"/>
            <a:ext cx="164592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1430">
            <a:solidFill>
              <a:srgbClr val="D9D6CE"/>
            </a:solidFill>
            <a:prstDash val="solid"/>
          </a:ln>
          <a:effectLst>
            <a:outerShdw blurRad="19050" dist="50800" dir="2700000" algn="bl" rotWithShape="0">
              <a:srgbClr val="B9B5AA">
                <a:alpha val="1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3" name="Shape 20"/>
          <p:cNvSpPr/>
          <p:nvPr/>
        </p:nvSpPr>
        <p:spPr>
          <a:xfrm>
            <a:off x="7818120" y="2258568"/>
            <a:ext cx="402336" cy="402336"/>
          </a:xfrm>
          <a:prstGeom prst="ellipse">
            <a:avLst/>
          </a:prstGeom>
          <a:solidFill>
            <a:srgbClr val="E7EEE9"/>
          </a:solidFill>
          <a:ln w="12700">
            <a:solidFill>
              <a:srgbClr val="E7EEE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4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914681" y="2355129"/>
            <a:ext cx="209215" cy="209215"/>
          </a:xfrm>
          <a:prstGeom prst="rect">
            <a:avLst/>
          </a:prstGeom>
        </p:spPr>
      </p:pic>
      <p:sp>
        <p:nvSpPr>
          <p:cNvPr id="25" name="Text 21"/>
          <p:cNvSpPr/>
          <p:nvPr/>
        </p:nvSpPr>
        <p:spPr>
          <a:xfrm>
            <a:off x="8293608" y="2258568"/>
            <a:ext cx="94183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00" b="1" dirty="0">
                <a:solidFill>
                  <a:srgbClr val="1F51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ADVISE</a:t>
            </a:r>
            <a:endParaRPr lang="en-US" sz="1100" dirty="0"/>
          </a:p>
        </p:txBody>
      </p:sp>
      <p:sp>
        <p:nvSpPr>
          <p:cNvPr id="26" name="Text 22"/>
          <p:cNvSpPr/>
          <p:nvPr/>
        </p:nvSpPr>
        <p:spPr>
          <a:xfrm>
            <a:off x="7836408" y="2615184"/>
            <a:ext cx="1426464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50" dirty="0">
                <a:solidFill>
                  <a:srgbClr val="6573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$5K consulting</a:t>
            </a:r>
            <a:endParaRPr lang="en-US" sz="950" dirty="0"/>
          </a:p>
          <a:p>
            <a:pPr marL="0" indent="0" algn="ctr">
              <a:buNone/>
            </a:pPr>
            <a:r>
              <a:rPr lang="en-US" sz="950" dirty="0">
                <a:solidFill>
                  <a:srgbClr val="6573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follow-on work</a:t>
            </a:r>
            <a:endParaRPr lang="en-US" sz="950" dirty="0"/>
          </a:p>
        </p:txBody>
      </p:sp>
      <p:sp>
        <p:nvSpPr>
          <p:cNvPr id="27" name="Shape 23"/>
          <p:cNvSpPr/>
          <p:nvPr/>
        </p:nvSpPr>
        <p:spPr>
          <a:xfrm>
            <a:off x="8503920" y="3703320"/>
            <a:ext cx="164592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1430">
            <a:solidFill>
              <a:srgbClr val="D9D6CE"/>
            </a:solidFill>
            <a:prstDash val="solid"/>
          </a:ln>
          <a:effectLst>
            <a:outerShdw blurRad="19050" dist="50800" dir="2700000" algn="bl" rotWithShape="0">
              <a:srgbClr val="B9B5AA">
                <a:alpha val="1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8" name="Shape 24"/>
          <p:cNvSpPr/>
          <p:nvPr/>
        </p:nvSpPr>
        <p:spPr>
          <a:xfrm>
            <a:off x="8595360" y="3813048"/>
            <a:ext cx="402336" cy="402336"/>
          </a:xfrm>
          <a:prstGeom prst="ellipse">
            <a:avLst/>
          </a:prstGeom>
          <a:solidFill>
            <a:srgbClr val="E7EEE9"/>
          </a:solidFill>
          <a:ln w="12700">
            <a:solidFill>
              <a:srgbClr val="E7EEE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9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691921" y="3909609"/>
            <a:ext cx="209215" cy="209215"/>
          </a:xfrm>
          <a:prstGeom prst="rect">
            <a:avLst/>
          </a:prstGeom>
        </p:spPr>
      </p:pic>
      <p:sp>
        <p:nvSpPr>
          <p:cNvPr id="30" name="Text 25"/>
          <p:cNvSpPr/>
          <p:nvPr/>
        </p:nvSpPr>
        <p:spPr>
          <a:xfrm>
            <a:off x="9070848" y="3813048"/>
            <a:ext cx="94183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00" b="1" dirty="0">
                <a:solidFill>
                  <a:srgbClr val="1F51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TEACH</a:t>
            </a:r>
            <a:endParaRPr lang="en-US" sz="1100" dirty="0"/>
          </a:p>
        </p:txBody>
      </p:sp>
      <p:sp>
        <p:nvSpPr>
          <p:cNvPr id="31" name="Text 26"/>
          <p:cNvSpPr/>
          <p:nvPr/>
        </p:nvSpPr>
        <p:spPr>
          <a:xfrm>
            <a:off x="8613648" y="4169664"/>
            <a:ext cx="1426464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50" dirty="0">
                <a:solidFill>
                  <a:srgbClr val="6573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MMSTC*</a:t>
            </a:r>
            <a:endParaRPr lang="en-US" sz="950" dirty="0"/>
          </a:p>
          <a:p>
            <a:pPr marL="0" indent="0" algn="ctr">
              <a:buNone/>
            </a:pPr>
            <a:r>
              <a:rPr lang="en-US" sz="950" dirty="0">
                <a:solidFill>
                  <a:srgbClr val="6573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Maker Summer Camp</a:t>
            </a:r>
            <a:endParaRPr lang="en-US" sz="950" dirty="0"/>
          </a:p>
        </p:txBody>
      </p:sp>
      <p:sp>
        <p:nvSpPr>
          <p:cNvPr id="32" name="Shape 27"/>
          <p:cNvSpPr/>
          <p:nvPr/>
        </p:nvSpPr>
        <p:spPr>
          <a:xfrm>
            <a:off x="7571232" y="5166360"/>
            <a:ext cx="164592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1430">
            <a:solidFill>
              <a:srgbClr val="D9D6CE"/>
            </a:solidFill>
            <a:prstDash val="solid"/>
          </a:ln>
          <a:effectLst>
            <a:outerShdw blurRad="19050" dist="50800" dir="2700000" algn="bl" rotWithShape="0">
              <a:srgbClr val="B9B5AA">
                <a:alpha val="1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3" name="Shape 28"/>
          <p:cNvSpPr/>
          <p:nvPr/>
        </p:nvSpPr>
        <p:spPr>
          <a:xfrm>
            <a:off x="7662672" y="5276088"/>
            <a:ext cx="402336" cy="402336"/>
          </a:xfrm>
          <a:prstGeom prst="ellipse">
            <a:avLst/>
          </a:prstGeom>
          <a:solidFill>
            <a:srgbClr val="E7EEE9"/>
          </a:solidFill>
          <a:ln w="12700">
            <a:solidFill>
              <a:srgbClr val="E7EEE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4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759233" y="5372649"/>
            <a:ext cx="209215" cy="209215"/>
          </a:xfrm>
          <a:prstGeom prst="rect">
            <a:avLst/>
          </a:prstGeom>
        </p:spPr>
      </p:pic>
      <p:sp>
        <p:nvSpPr>
          <p:cNvPr id="35" name="Text 29"/>
          <p:cNvSpPr/>
          <p:nvPr/>
        </p:nvSpPr>
        <p:spPr>
          <a:xfrm>
            <a:off x="8138160" y="5276088"/>
            <a:ext cx="94183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00" b="1" dirty="0">
                <a:solidFill>
                  <a:srgbClr val="1F51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ENABLE</a:t>
            </a:r>
            <a:endParaRPr lang="en-US" sz="1100" dirty="0"/>
          </a:p>
        </p:txBody>
      </p:sp>
      <p:sp>
        <p:nvSpPr>
          <p:cNvPr id="36" name="Text 30"/>
          <p:cNvSpPr/>
          <p:nvPr/>
        </p:nvSpPr>
        <p:spPr>
          <a:xfrm>
            <a:off x="7680960" y="5632704"/>
            <a:ext cx="1426464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50" dirty="0">
                <a:solidFill>
                  <a:srgbClr val="6573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WORKSHOP</a:t>
            </a:r>
            <a:endParaRPr lang="en-US" sz="950" dirty="0"/>
          </a:p>
          <a:p>
            <a:pPr marL="0" indent="0" algn="ctr">
              <a:buNone/>
            </a:pPr>
            <a:r>
              <a:rPr lang="en-US" sz="950" dirty="0">
                <a:solidFill>
                  <a:srgbClr val="6573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digital products</a:t>
            </a:r>
            <a:endParaRPr lang="en-US" sz="950" dirty="0"/>
          </a:p>
        </p:txBody>
      </p:sp>
      <p:sp>
        <p:nvSpPr>
          <p:cNvPr id="37" name="Shape 31"/>
          <p:cNvSpPr/>
          <p:nvPr/>
        </p:nvSpPr>
        <p:spPr>
          <a:xfrm>
            <a:off x="5029200" y="5577840"/>
            <a:ext cx="164592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1430">
            <a:solidFill>
              <a:srgbClr val="D9D6CE"/>
            </a:solidFill>
            <a:prstDash val="solid"/>
          </a:ln>
          <a:effectLst>
            <a:outerShdw blurRad="19050" dist="50800" dir="2700000" algn="bl" rotWithShape="0">
              <a:srgbClr val="B9B5AA">
                <a:alpha val="1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8" name="Shape 32"/>
          <p:cNvSpPr/>
          <p:nvPr/>
        </p:nvSpPr>
        <p:spPr>
          <a:xfrm>
            <a:off x="5120640" y="5687568"/>
            <a:ext cx="402336" cy="402336"/>
          </a:xfrm>
          <a:prstGeom prst="ellipse">
            <a:avLst/>
          </a:prstGeom>
          <a:solidFill>
            <a:srgbClr val="E7EEE9"/>
          </a:solidFill>
          <a:ln w="12700">
            <a:solidFill>
              <a:srgbClr val="E7EEE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9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217201" y="5784129"/>
            <a:ext cx="209215" cy="209215"/>
          </a:xfrm>
          <a:prstGeom prst="rect">
            <a:avLst/>
          </a:prstGeom>
        </p:spPr>
      </p:pic>
      <p:sp>
        <p:nvSpPr>
          <p:cNvPr id="40" name="Text 33"/>
          <p:cNvSpPr/>
          <p:nvPr/>
        </p:nvSpPr>
        <p:spPr>
          <a:xfrm>
            <a:off x="5596128" y="5687568"/>
            <a:ext cx="94183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00" b="1" dirty="0">
                <a:solidFill>
                  <a:srgbClr val="1F51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TOOLS</a:t>
            </a:r>
            <a:endParaRPr lang="en-US" sz="1100" dirty="0"/>
          </a:p>
        </p:txBody>
      </p:sp>
      <p:sp>
        <p:nvSpPr>
          <p:cNvPr id="41" name="Text 34"/>
          <p:cNvSpPr/>
          <p:nvPr/>
        </p:nvSpPr>
        <p:spPr>
          <a:xfrm>
            <a:off x="5138928" y="6044184"/>
            <a:ext cx="1426464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50" dirty="0">
                <a:solidFill>
                  <a:srgbClr val="6573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Free web apps</a:t>
            </a:r>
            <a:endParaRPr lang="en-US" sz="950" dirty="0"/>
          </a:p>
          <a:p>
            <a:pPr marL="0" indent="0" algn="ctr">
              <a:buNone/>
            </a:pPr>
            <a:r>
              <a:rPr lang="en-US" sz="950" dirty="0">
                <a:solidFill>
                  <a:srgbClr val="6573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Field Instruments</a:t>
            </a:r>
            <a:endParaRPr lang="en-US" sz="950" dirty="0"/>
          </a:p>
        </p:txBody>
      </p:sp>
      <p:sp>
        <p:nvSpPr>
          <p:cNvPr id="42" name="Shape 35"/>
          <p:cNvSpPr/>
          <p:nvPr/>
        </p:nvSpPr>
        <p:spPr>
          <a:xfrm>
            <a:off x="2414016" y="5166360"/>
            <a:ext cx="164592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1430">
            <a:solidFill>
              <a:srgbClr val="D9D6CE"/>
            </a:solidFill>
            <a:prstDash val="solid"/>
          </a:ln>
          <a:effectLst>
            <a:outerShdw blurRad="19050" dist="50800" dir="2700000" algn="bl" rotWithShape="0">
              <a:srgbClr val="B9B5AA">
                <a:alpha val="1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3" name="Shape 36"/>
          <p:cNvSpPr/>
          <p:nvPr/>
        </p:nvSpPr>
        <p:spPr>
          <a:xfrm>
            <a:off x="2505456" y="5276088"/>
            <a:ext cx="402336" cy="402336"/>
          </a:xfrm>
          <a:prstGeom prst="ellipse">
            <a:avLst/>
          </a:prstGeom>
          <a:solidFill>
            <a:srgbClr val="E7EEE9"/>
          </a:solidFill>
          <a:ln w="12700">
            <a:solidFill>
              <a:srgbClr val="E7EEE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4" name="Image 5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602017" y="5372649"/>
            <a:ext cx="209215" cy="209215"/>
          </a:xfrm>
          <a:prstGeom prst="rect">
            <a:avLst/>
          </a:prstGeom>
        </p:spPr>
      </p:pic>
      <p:sp>
        <p:nvSpPr>
          <p:cNvPr id="45" name="Text 37"/>
          <p:cNvSpPr/>
          <p:nvPr/>
        </p:nvSpPr>
        <p:spPr>
          <a:xfrm>
            <a:off x="2980944" y="5276088"/>
            <a:ext cx="94183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00" b="1" dirty="0">
                <a:solidFill>
                  <a:srgbClr val="1F51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GATHER</a:t>
            </a:r>
            <a:endParaRPr lang="en-US" sz="1100" dirty="0"/>
          </a:p>
        </p:txBody>
      </p:sp>
      <p:sp>
        <p:nvSpPr>
          <p:cNvPr id="46" name="Text 38"/>
          <p:cNvSpPr/>
          <p:nvPr/>
        </p:nvSpPr>
        <p:spPr>
          <a:xfrm>
            <a:off x="2523744" y="5632704"/>
            <a:ext cx="1426464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50" dirty="0">
                <a:solidFill>
                  <a:srgbClr val="6573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Makerspace</a:t>
            </a:r>
            <a:endParaRPr lang="en-US" sz="950" dirty="0"/>
          </a:p>
          <a:p>
            <a:pPr marL="0" indent="0" algn="ctr">
              <a:buNone/>
            </a:pPr>
            <a:r>
              <a:rPr lang="en-US" sz="950" dirty="0">
                <a:solidFill>
                  <a:srgbClr val="6573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community</a:t>
            </a:r>
            <a:endParaRPr lang="en-US" sz="950" dirty="0"/>
          </a:p>
        </p:txBody>
      </p:sp>
      <p:sp>
        <p:nvSpPr>
          <p:cNvPr id="47" name="Shape 39"/>
          <p:cNvSpPr/>
          <p:nvPr/>
        </p:nvSpPr>
        <p:spPr>
          <a:xfrm>
            <a:off x="1691640" y="3703320"/>
            <a:ext cx="164592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1430">
            <a:solidFill>
              <a:srgbClr val="D9D6CE"/>
            </a:solidFill>
            <a:prstDash val="solid"/>
          </a:ln>
          <a:effectLst>
            <a:outerShdw blurRad="19050" dist="50800" dir="2700000" algn="bl" rotWithShape="0">
              <a:srgbClr val="B9B5AA">
                <a:alpha val="1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8" name="Shape 40"/>
          <p:cNvSpPr/>
          <p:nvPr/>
        </p:nvSpPr>
        <p:spPr>
          <a:xfrm>
            <a:off x="1783080" y="3813048"/>
            <a:ext cx="402336" cy="402336"/>
          </a:xfrm>
          <a:prstGeom prst="ellipse">
            <a:avLst/>
          </a:prstGeom>
          <a:solidFill>
            <a:srgbClr val="E7EEE9"/>
          </a:solidFill>
          <a:ln w="12700">
            <a:solidFill>
              <a:srgbClr val="E7EEE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9" name="Image 6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879641" y="3909609"/>
            <a:ext cx="209215" cy="209215"/>
          </a:xfrm>
          <a:prstGeom prst="rect">
            <a:avLst/>
          </a:prstGeom>
        </p:spPr>
      </p:pic>
      <p:sp>
        <p:nvSpPr>
          <p:cNvPr id="50" name="Text 41"/>
          <p:cNvSpPr/>
          <p:nvPr/>
        </p:nvSpPr>
        <p:spPr>
          <a:xfrm>
            <a:off x="2258568" y="3813048"/>
            <a:ext cx="94183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00" b="1" dirty="0">
                <a:solidFill>
                  <a:srgbClr val="1F51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EXHIBIT</a:t>
            </a:r>
            <a:endParaRPr lang="en-US" sz="1100" dirty="0"/>
          </a:p>
        </p:txBody>
      </p:sp>
      <p:sp>
        <p:nvSpPr>
          <p:cNvPr id="51" name="Text 42"/>
          <p:cNvSpPr/>
          <p:nvPr/>
        </p:nvSpPr>
        <p:spPr>
          <a:xfrm>
            <a:off x="1801368" y="4169664"/>
            <a:ext cx="1426464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50" dirty="0">
                <a:solidFill>
                  <a:srgbClr val="6573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Gallery</a:t>
            </a:r>
            <a:endParaRPr lang="en-US" sz="950" dirty="0"/>
          </a:p>
          <a:p>
            <a:pPr marL="0" indent="0" algn="ctr">
              <a:buNone/>
            </a:pPr>
            <a:r>
              <a:rPr lang="en-US" sz="950" dirty="0">
                <a:solidFill>
                  <a:srgbClr val="6573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sculpture garden</a:t>
            </a:r>
            <a:endParaRPr lang="en-US" sz="950" dirty="0"/>
          </a:p>
        </p:txBody>
      </p:sp>
      <p:sp>
        <p:nvSpPr>
          <p:cNvPr id="52" name="Shape 43"/>
          <p:cNvSpPr/>
          <p:nvPr/>
        </p:nvSpPr>
        <p:spPr>
          <a:xfrm>
            <a:off x="2514600" y="2148840"/>
            <a:ext cx="164592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1430">
            <a:solidFill>
              <a:srgbClr val="D9D6CE"/>
            </a:solidFill>
            <a:prstDash val="solid"/>
          </a:ln>
          <a:effectLst>
            <a:outerShdw blurRad="19050" dist="50800" dir="2700000" algn="bl" rotWithShape="0">
              <a:srgbClr val="B9B5AA">
                <a:alpha val="1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3" name="Shape 44"/>
          <p:cNvSpPr/>
          <p:nvPr/>
        </p:nvSpPr>
        <p:spPr>
          <a:xfrm>
            <a:off x="2606040" y="2258568"/>
            <a:ext cx="402336" cy="402336"/>
          </a:xfrm>
          <a:prstGeom prst="ellipse">
            <a:avLst/>
          </a:prstGeom>
          <a:solidFill>
            <a:srgbClr val="E7EEE9"/>
          </a:solidFill>
          <a:ln w="12700">
            <a:solidFill>
              <a:srgbClr val="E7EEE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54" name="Image 7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702601" y="2355129"/>
            <a:ext cx="209215" cy="209215"/>
          </a:xfrm>
          <a:prstGeom prst="rect">
            <a:avLst/>
          </a:prstGeom>
        </p:spPr>
      </p:pic>
      <p:sp>
        <p:nvSpPr>
          <p:cNvPr id="55" name="Text 45"/>
          <p:cNvSpPr/>
          <p:nvPr/>
        </p:nvSpPr>
        <p:spPr>
          <a:xfrm>
            <a:off x="3081528" y="2258568"/>
            <a:ext cx="94183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00" b="1" dirty="0">
                <a:solidFill>
                  <a:srgbClr val="1F51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TELL</a:t>
            </a:r>
            <a:endParaRPr lang="en-US" sz="1100" dirty="0"/>
          </a:p>
        </p:txBody>
      </p:sp>
      <p:sp>
        <p:nvSpPr>
          <p:cNvPr id="56" name="Text 46"/>
          <p:cNvSpPr/>
          <p:nvPr/>
        </p:nvSpPr>
        <p:spPr>
          <a:xfrm>
            <a:off x="2624328" y="2615184"/>
            <a:ext cx="1426464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50" dirty="0">
                <a:solidFill>
                  <a:srgbClr val="6573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Gears of Resistance</a:t>
            </a:r>
            <a:endParaRPr lang="en-US" sz="950" dirty="0"/>
          </a:p>
          <a:p>
            <a:pPr marL="0" indent="0" algn="ctr">
              <a:buNone/>
            </a:pPr>
            <a:r>
              <a:rPr lang="en-US" sz="950" dirty="0">
                <a:solidFill>
                  <a:srgbClr val="6573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social / podcast / video</a:t>
            </a:r>
            <a:endParaRPr lang="en-US" sz="950" dirty="0"/>
          </a:p>
        </p:txBody>
      </p:sp>
      <p:sp>
        <p:nvSpPr>
          <p:cNvPr id="57" name="Text 47"/>
          <p:cNvSpPr/>
          <p:nvPr/>
        </p:nvSpPr>
        <p:spPr>
          <a:xfrm>
            <a:off x="566928" y="6565392"/>
            <a:ext cx="43891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6573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GREEN SHOE GARAGE  |  AUGUST 2026</a:t>
            </a:r>
            <a:endParaRPr lang="en-US" sz="800" dirty="0"/>
          </a:p>
        </p:txBody>
      </p:sp>
      <p:sp>
        <p:nvSpPr>
          <p:cNvPr id="58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75720" y="6565392"/>
            <a:ext cx="201168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 lIns="0" tIns="0" rIns="0" bIns="0"/>
          <a:lstStyle>
            <a:lvl1pPr>
              <a:defRPr sz="800">
                <a:solidFill>
                  <a:srgbClr val="68746E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lang="en-US" b="0"/>
              <a:t>3</a:t>
            </a:fld>
            <a:endParaRPr lang="en-US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5954A053-B134-8FB3-F466-472769D740F3}"/>
              </a:ext>
            </a:extLst>
          </p:cNvPr>
          <p:cNvSpPr txBox="1"/>
          <p:nvPr/>
        </p:nvSpPr>
        <p:spPr>
          <a:xfrm>
            <a:off x="10271575" y="5851823"/>
            <a:ext cx="1499128" cy="3847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50" dirty="0">
                <a:solidFill>
                  <a:srgbClr val="65736C"/>
                </a:solidFill>
                <a:latin typeface="Arial" pitchFamily="34" charset="0"/>
                <a:cs typeface="Arial" pitchFamily="34" charset="-120"/>
              </a:rPr>
              <a:t>*Mountain MD School of</a:t>
            </a:r>
          </a:p>
          <a:p>
            <a:pPr algn="ctr"/>
            <a:r>
              <a:rPr lang="en-US" sz="950" dirty="0">
                <a:solidFill>
                  <a:srgbClr val="65736C"/>
                </a:solidFill>
                <a:latin typeface="Arial" pitchFamily="34" charset="0"/>
                <a:cs typeface="Arial" pitchFamily="34" charset="-120"/>
              </a:rPr>
              <a:t>Tradigital Craftsmanship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256032"/>
            <a:ext cx="3200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80" dirty="0">
                <a:solidFill>
                  <a:srgbClr val="D665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 / CONSTITUENT PARTS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66928" y="512064"/>
            <a:ext cx="1065276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1423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Green Shoe brand family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66928" y="1078992"/>
            <a:ext cx="105613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dirty="0">
                <a:solidFill>
                  <a:srgbClr val="6573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Each part has a clear job. Together they create a broader customer relationship and a stronger company.</a:t>
            </a:r>
            <a:endParaRPr lang="en-US" sz="1450" dirty="0"/>
          </a:p>
        </p:txBody>
      </p:sp>
      <p:sp>
        <p:nvSpPr>
          <p:cNvPr id="5" name="Shape 3"/>
          <p:cNvSpPr/>
          <p:nvPr/>
        </p:nvSpPr>
        <p:spPr>
          <a:xfrm>
            <a:off x="566928" y="1572768"/>
            <a:ext cx="11064240" cy="0"/>
          </a:xfrm>
          <a:prstGeom prst="line">
            <a:avLst/>
          </a:prstGeom>
          <a:noFill/>
          <a:ln w="20320">
            <a:solidFill>
              <a:srgbClr val="D6652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658368" y="1847088"/>
            <a:ext cx="3108960" cy="1572768"/>
          </a:xfrm>
          <a:prstGeom prst="roundRect">
            <a:avLst>
              <a:gd name="adj" fmla="val 4651"/>
            </a:avLst>
          </a:prstGeom>
          <a:solidFill>
            <a:srgbClr val="E7EEE9"/>
          </a:solidFill>
          <a:ln w="11430">
            <a:solidFill>
              <a:srgbClr val="DAD6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822960" y="2011680"/>
            <a:ext cx="566928" cy="566928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9023" y="2147743"/>
            <a:ext cx="294803" cy="294803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1527048" y="1993392"/>
            <a:ext cx="19933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50" b="1" dirty="0">
                <a:solidFill>
                  <a:srgbClr val="1F51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GREEN SHOE GARAGE</a:t>
            </a:r>
            <a:endParaRPr lang="en-US" sz="1150" dirty="0"/>
          </a:p>
        </p:txBody>
      </p:sp>
      <p:sp>
        <p:nvSpPr>
          <p:cNvPr id="10" name="Text 7"/>
          <p:cNvSpPr/>
          <p:nvPr/>
        </p:nvSpPr>
        <p:spPr>
          <a:xfrm>
            <a:off x="841248" y="2523744"/>
            <a:ext cx="2743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10000"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D665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Professional creation + commercial execution</a:t>
            </a:r>
            <a:endParaRPr lang="en-US" sz="1050" dirty="0"/>
          </a:p>
        </p:txBody>
      </p:sp>
      <p:sp>
        <p:nvSpPr>
          <p:cNvPr id="11" name="Text 8"/>
          <p:cNvSpPr/>
          <p:nvPr/>
        </p:nvSpPr>
        <p:spPr>
          <a:xfrm>
            <a:off x="841248" y="2807208"/>
            <a:ext cx="27432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20" dirty="0">
                <a:solidFill>
                  <a:srgbClr val="1423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Bespoke objects, installations, prototypes, design, engineering, and fabrication.</a:t>
            </a:r>
            <a:endParaRPr lang="en-US" sz="1020" dirty="0"/>
          </a:p>
        </p:txBody>
      </p:sp>
      <p:sp>
        <p:nvSpPr>
          <p:cNvPr id="12" name="Shape 9"/>
          <p:cNvSpPr/>
          <p:nvPr/>
        </p:nvSpPr>
        <p:spPr>
          <a:xfrm>
            <a:off x="4160520" y="1847088"/>
            <a:ext cx="3108960" cy="1572768"/>
          </a:xfrm>
          <a:prstGeom prst="roundRect">
            <a:avLst>
              <a:gd name="adj" fmla="val 4651"/>
            </a:avLst>
          </a:prstGeom>
          <a:solidFill>
            <a:srgbClr val="F4E7DF"/>
          </a:solidFill>
          <a:ln w="11430">
            <a:solidFill>
              <a:srgbClr val="DAD6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10"/>
          <p:cNvSpPr/>
          <p:nvPr/>
        </p:nvSpPr>
        <p:spPr>
          <a:xfrm>
            <a:off x="4325112" y="2011680"/>
            <a:ext cx="566928" cy="566928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4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61175" y="2147743"/>
            <a:ext cx="294803" cy="294803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5029200" y="1993392"/>
            <a:ext cx="19933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50" b="1" dirty="0">
                <a:solidFill>
                  <a:srgbClr val="1F51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GREEN SHOE STUDIOS</a:t>
            </a:r>
            <a:endParaRPr lang="en-US" sz="1150" dirty="0"/>
          </a:p>
        </p:txBody>
      </p:sp>
      <p:sp>
        <p:nvSpPr>
          <p:cNvPr id="16" name="Text 12"/>
          <p:cNvSpPr/>
          <p:nvPr/>
        </p:nvSpPr>
        <p:spPr>
          <a:xfrm>
            <a:off x="4343400" y="2523744"/>
            <a:ext cx="2743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D665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Artist-led original work</a:t>
            </a:r>
            <a:endParaRPr lang="en-US" sz="1050" dirty="0"/>
          </a:p>
        </p:txBody>
      </p:sp>
      <p:sp>
        <p:nvSpPr>
          <p:cNvPr id="17" name="Text 13"/>
          <p:cNvSpPr/>
          <p:nvPr/>
        </p:nvSpPr>
        <p:spPr>
          <a:xfrm>
            <a:off x="4343400" y="2807208"/>
            <a:ext cx="27432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20" dirty="0">
                <a:solidFill>
                  <a:srgbClr val="1423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One-of-a-kind art, sculpture, commissions, exhibitions, gallery, and Shopify sales.</a:t>
            </a:r>
            <a:endParaRPr lang="en-US" sz="1020" dirty="0"/>
          </a:p>
        </p:txBody>
      </p:sp>
      <p:sp>
        <p:nvSpPr>
          <p:cNvPr id="18" name="Shape 14"/>
          <p:cNvSpPr/>
          <p:nvPr/>
        </p:nvSpPr>
        <p:spPr>
          <a:xfrm>
            <a:off x="7662672" y="1847088"/>
            <a:ext cx="3108960" cy="1572768"/>
          </a:xfrm>
          <a:prstGeom prst="roundRect">
            <a:avLst>
              <a:gd name="adj" fmla="val 4651"/>
            </a:avLst>
          </a:prstGeom>
          <a:solidFill>
            <a:srgbClr val="F1E8D3"/>
          </a:solidFill>
          <a:ln w="11430">
            <a:solidFill>
              <a:srgbClr val="DAD6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Shape 15"/>
          <p:cNvSpPr/>
          <p:nvPr/>
        </p:nvSpPr>
        <p:spPr>
          <a:xfrm>
            <a:off x="7827264" y="2011680"/>
            <a:ext cx="566928" cy="566928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0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963327" y="2147743"/>
            <a:ext cx="294803" cy="294803"/>
          </a:xfrm>
          <a:prstGeom prst="rect">
            <a:avLst/>
          </a:prstGeom>
        </p:spPr>
      </p:pic>
      <p:sp>
        <p:nvSpPr>
          <p:cNvPr id="21" name="Text 16"/>
          <p:cNvSpPr/>
          <p:nvPr/>
        </p:nvSpPr>
        <p:spPr>
          <a:xfrm>
            <a:off x="8531352" y="1993392"/>
            <a:ext cx="199339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50" b="1" dirty="0">
                <a:solidFill>
                  <a:srgbClr val="1F51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MOUNTAIN MD SCHOOL OF TRADIGITAL CRAFTSMANSHIP (MMSTC)</a:t>
            </a:r>
            <a:endParaRPr lang="en-US" sz="1150" dirty="0"/>
          </a:p>
        </p:txBody>
      </p:sp>
      <p:sp>
        <p:nvSpPr>
          <p:cNvPr id="22" name="Text 17"/>
          <p:cNvSpPr/>
          <p:nvPr/>
        </p:nvSpPr>
        <p:spPr>
          <a:xfrm>
            <a:off x="7845552" y="2523744"/>
            <a:ext cx="2743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D665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Education + place</a:t>
            </a:r>
            <a:endParaRPr lang="en-US" sz="1050" dirty="0"/>
          </a:p>
        </p:txBody>
      </p:sp>
      <p:sp>
        <p:nvSpPr>
          <p:cNvPr id="23" name="Text 18"/>
          <p:cNvSpPr/>
          <p:nvPr/>
        </p:nvSpPr>
        <p:spPr>
          <a:xfrm>
            <a:off x="7845552" y="2807208"/>
            <a:ext cx="27432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20" dirty="0">
                <a:solidFill>
                  <a:srgbClr val="1423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Classes, intensives, online learning, guest instructors, corporate programs, and camp.</a:t>
            </a:r>
            <a:endParaRPr lang="en-US" sz="1020" dirty="0"/>
          </a:p>
        </p:txBody>
      </p:sp>
      <p:sp>
        <p:nvSpPr>
          <p:cNvPr id="24" name="Shape 19"/>
          <p:cNvSpPr/>
          <p:nvPr/>
        </p:nvSpPr>
        <p:spPr>
          <a:xfrm>
            <a:off x="658368" y="3767328"/>
            <a:ext cx="3108960" cy="1572768"/>
          </a:xfrm>
          <a:prstGeom prst="roundRect">
            <a:avLst>
              <a:gd name="adj" fmla="val 4651"/>
            </a:avLst>
          </a:prstGeom>
          <a:solidFill>
            <a:srgbClr val="E8EFF2"/>
          </a:solidFill>
          <a:ln w="11430">
            <a:solidFill>
              <a:srgbClr val="DAD6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Shape 20"/>
          <p:cNvSpPr/>
          <p:nvPr/>
        </p:nvSpPr>
        <p:spPr>
          <a:xfrm>
            <a:off x="822960" y="3931920"/>
            <a:ext cx="566928" cy="566928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6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59023" y="4067983"/>
            <a:ext cx="294803" cy="294803"/>
          </a:xfrm>
          <a:prstGeom prst="rect">
            <a:avLst/>
          </a:prstGeom>
        </p:spPr>
      </p:pic>
      <p:sp>
        <p:nvSpPr>
          <p:cNvPr id="27" name="Text 21"/>
          <p:cNvSpPr/>
          <p:nvPr/>
        </p:nvSpPr>
        <p:spPr>
          <a:xfrm>
            <a:off x="1527048" y="3913632"/>
            <a:ext cx="19933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50" b="1" dirty="0">
                <a:solidFill>
                  <a:srgbClr val="1F51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WORKSHOP</a:t>
            </a:r>
            <a:endParaRPr lang="en-US" sz="1150" dirty="0"/>
          </a:p>
        </p:txBody>
      </p:sp>
      <p:sp>
        <p:nvSpPr>
          <p:cNvPr id="28" name="Text 22"/>
          <p:cNvSpPr/>
          <p:nvPr/>
        </p:nvSpPr>
        <p:spPr>
          <a:xfrm>
            <a:off x="841248" y="4443984"/>
            <a:ext cx="2743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D665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Digital community + learning</a:t>
            </a:r>
            <a:endParaRPr lang="en-US" sz="1050" dirty="0"/>
          </a:p>
        </p:txBody>
      </p:sp>
      <p:sp>
        <p:nvSpPr>
          <p:cNvPr id="29" name="Text 23"/>
          <p:cNvSpPr/>
          <p:nvPr/>
        </p:nvSpPr>
        <p:spPr>
          <a:xfrm>
            <a:off x="841248" y="4727448"/>
            <a:ext cx="27432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20" dirty="0">
                <a:solidFill>
                  <a:srgbClr val="1423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Free and paid tiers, projects, challenges, profiles, credentials, and team accounts.</a:t>
            </a:r>
            <a:endParaRPr lang="en-US" sz="1020" dirty="0"/>
          </a:p>
        </p:txBody>
      </p:sp>
      <p:sp>
        <p:nvSpPr>
          <p:cNvPr id="30" name="Shape 24"/>
          <p:cNvSpPr/>
          <p:nvPr/>
        </p:nvSpPr>
        <p:spPr>
          <a:xfrm>
            <a:off x="4160520" y="3767328"/>
            <a:ext cx="3108960" cy="1572768"/>
          </a:xfrm>
          <a:prstGeom prst="roundRect">
            <a:avLst>
              <a:gd name="adj" fmla="val 4651"/>
            </a:avLst>
          </a:prstGeom>
          <a:solidFill>
            <a:srgbClr val="F9E9DE"/>
          </a:solidFill>
          <a:ln w="11430">
            <a:solidFill>
              <a:srgbClr val="DAD6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Shape 25"/>
          <p:cNvSpPr/>
          <p:nvPr/>
        </p:nvSpPr>
        <p:spPr>
          <a:xfrm>
            <a:off x="4325112" y="3931920"/>
            <a:ext cx="566928" cy="566928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2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461175" y="4067983"/>
            <a:ext cx="294803" cy="294803"/>
          </a:xfrm>
          <a:prstGeom prst="rect">
            <a:avLst/>
          </a:prstGeom>
        </p:spPr>
      </p:pic>
      <p:sp>
        <p:nvSpPr>
          <p:cNvPr id="33" name="Text 26"/>
          <p:cNvSpPr/>
          <p:nvPr/>
        </p:nvSpPr>
        <p:spPr>
          <a:xfrm>
            <a:off x="5029200" y="3913632"/>
            <a:ext cx="19933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50" b="1" dirty="0">
                <a:solidFill>
                  <a:srgbClr val="1F51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GEARS OF RESISTANCE</a:t>
            </a:r>
            <a:endParaRPr lang="en-US" sz="1150" dirty="0"/>
          </a:p>
        </p:txBody>
      </p:sp>
      <p:sp>
        <p:nvSpPr>
          <p:cNvPr id="34" name="Text 27"/>
          <p:cNvSpPr/>
          <p:nvPr/>
        </p:nvSpPr>
        <p:spPr>
          <a:xfrm>
            <a:off x="4343400" y="4443984"/>
            <a:ext cx="2743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D665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Audience + narrative engine</a:t>
            </a:r>
            <a:endParaRPr lang="en-US" sz="1050" dirty="0"/>
          </a:p>
        </p:txBody>
      </p:sp>
      <p:sp>
        <p:nvSpPr>
          <p:cNvPr id="35" name="Text 28"/>
          <p:cNvSpPr/>
          <p:nvPr/>
        </p:nvSpPr>
        <p:spPr>
          <a:xfrm>
            <a:off x="4343400" y="4727448"/>
            <a:ext cx="27432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20" dirty="0">
                <a:solidFill>
                  <a:srgbClr val="1423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Substack, podcast, YouTube, Twitch, social media, and Discord.</a:t>
            </a:r>
            <a:endParaRPr lang="en-US" sz="1020" dirty="0"/>
          </a:p>
        </p:txBody>
      </p:sp>
      <p:sp>
        <p:nvSpPr>
          <p:cNvPr id="36" name="Shape 29"/>
          <p:cNvSpPr/>
          <p:nvPr/>
        </p:nvSpPr>
        <p:spPr>
          <a:xfrm>
            <a:off x="7662672" y="3767328"/>
            <a:ext cx="3108960" cy="1572768"/>
          </a:xfrm>
          <a:prstGeom prst="roundRect">
            <a:avLst>
              <a:gd name="adj" fmla="val 4651"/>
            </a:avLst>
          </a:prstGeom>
          <a:solidFill>
            <a:srgbClr val="EDF1EC"/>
          </a:solidFill>
          <a:ln w="11430">
            <a:solidFill>
              <a:srgbClr val="DAD6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7" name="Shape 30"/>
          <p:cNvSpPr/>
          <p:nvPr/>
        </p:nvSpPr>
        <p:spPr>
          <a:xfrm>
            <a:off x="7827264" y="3931920"/>
            <a:ext cx="566928" cy="566928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8" name="Image 5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63327" y="4067983"/>
            <a:ext cx="294803" cy="294803"/>
          </a:xfrm>
          <a:prstGeom prst="rect">
            <a:avLst/>
          </a:prstGeom>
        </p:spPr>
      </p:pic>
      <p:sp>
        <p:nvSpPr>
          <p:cNvPr id="39" name="Text 31"/>
          <p:cNvSpPr/>
          <p:nvPr/>
        </p:nvSpPr>
        <p:spPr>
          <a:xfrm>
            <a:off x="8531352" y="3913632"/>
            <a:ext cx="19933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20000"/>
          </a:bodyPr>
          <a:lstStyle/>
          <a:p>
            <a:pPr marL="0" indent="0">
              <a:buNone/>
            </a:pPr>
            <a:r>
              <a:rPr lang="en-US" sz="1150" b="1" dirty="0">
                <a:solidFill>
                  <a:srgbClr val="1F51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FREE TOOLS + FIELD INSTRUMENTS</a:t>
            </a:r>
            <a:endParaRPr lang="en-US" sz="1150" dirty="0"/>
          </a:p>
        </p:txBody>
      </p:sp>
      <p:sp>
        <p:nvSpPr>
          <p:cNvPr id="40" name="Text 32"/>
          <p:cNvSpPr/>
          <p:nvPr/>
        </p:nvSpPr>
        <p:spPr>
          <a:xfrm>
            <a:off x="7845552" y="4443984"/>
            <a:ext cx="2743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D665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Proof-of-capability marketing</a:t>
            </a:r>
            <a:endParaRPr lang="en-US" sz="1050" dirty="0"/>
          </a:p>
        </p:txBody>
      </p:sp>
      <p:sp>
        <p:nvSpPr>
          <p:cNvPr id="41" name="Text 33"/>
          <p:cNvSpPr/>
          <p:nvPr/>
        </p:nvSpPr>
        <p:spPr>
          <a:xfrm>
            <a:off x="7845552" y="4727448"/>
            <a:ext cx="27432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20" dirty="0">
                <a:solidFill>
                  <a:srgbClr val="1423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Useful web applications that demonstrate expertise before asking for a sale.</a:t>
            </a:r>
            <a:endParaRPr lang="en-US" sz="1020" dirty="0"/>
          </a:p>
        </p:txBody>
      </p:sp>
      <p:sp>
        <p:nvSpPr>
          <p:cNvPr id="42" name="Shape 34"/>
          <p:cNvSpPr/>
          <p:nvPr/>
        </p:nvSpPr>
        <p:spPr>
          <a:xfrm>
            <a:off x="658368" y="5696712"/>
            <a:ext cx="10113264" cy="502920"/>
          </a:xfrm>
          <a:prstGeom prst="roundRect">
            <a:avLst>
              <a:gd name="adj" fmla="val 14545"/>
            </a:avLst>
          </a:prstGeom>
          <a:solidFill>
            <a:srgbClr val="1F513D"/>
          </a:solidFill>
          <a:ln w="12700">
            <a:solidFill>
              <a:srgbClr val="1F513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3" name="Text 35"/>
          <p:cNvSpPr/>
          <p:nvPr/>
        </p:nvSpPr>
        <p:spPr>
          <a:xfrm>
            <a:off x="896112" y="5861304"/>
            <a:ext cx="963777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sz="1040" b="1">
                <a:solidFill>
                  <a:srgbClr val="FFFFFF"/>
                </a:solidFill>
                <a:latin typeface="Arial"/>
              </a:rPr>
              <a:t>COMMERCE CHANNELS  •  Etsy  •  </a:t>
            </a:r>
            <a:r>
              <a:rPr sz="1040" b="1">
                <a:solidFill>
                  <a:srgbClr val="FFFFFF"/>
                </a:solidFill>
                <a:latin typeface="Arial"/>
              </a:rPr>
              <a:t>Amazon Books</a:t>
            </a:r>
            <a:r>
              <a:rPr sz="1040" b="1">
                <a:solidFill>
                  <a:srgbClr val="FFFFFF"/>
                </a:solidFill>
                <a:latin typeface="Arial"/>
              </a:rPr>
              <a:t>  •  Shopify  •  RedBubble  •  Future direct licensing</a:t>
            </a:r>
            <a:endParaRPr lang="en-US" sz="1150" dirty="0"/>
          </a:p>
        </p:txBody>
      </p:sp>
      <p:sp>
        <p:nvSpPr>
          <p:cNvPr id="44" name="Text 36"/>
          <p:cNvSpPr/>
          <p:nvPr/>
        </p:nvSpPr>
        <p:spPr>
          <a:xfrm>
            <a:off x="566928" y="6565392"/>
            <a:ext cx="43891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6573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GREEN SHOE GARAGE  |  AUGUST 2026</a:t>
            </a:r>
            <a:endParaRPr lang="en-US" sz="800" dirty="0"/>
          </a:p>
        </p:txBody>
      </p:sp>
      <p:sp>
        <p:nvSpPr>
          <p:cNvPr id="4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75720" y="6565392"/>
            <a:ext cx="201168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 lIns="0" tIns="0" rIns="0" bIns="0"/>
          <a:lstStyle>
            <a:lvl1pPr>
              <a:defRPr sz="800">
                <a:solidFill>
                  <a:srgbClr val="68746E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lang="en-US" b="0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256032"/>
            <a:ext cx="3200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80" dirty="0">
                <a:solidFill>
                  <a:srgbClr val="D665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 / CREATE + ADVISE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66928" y="512064"/>
            <a:ext cx="1065276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1423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Flagship client work — and premium judgment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66928" y="1078992"/>
            <a:ext cx="105613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dirty="0">
                <a:solidFill>
                  <a:srgbClr val="6573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core economic engine combines high-value bespoke work with a consulting front door.</a:t>
            </a:r>
            <a:endParaRPr lang="en-US" sz="1450" dirty="0"/>
          </a:p>
        </p:txBody>
      </p:sp>
      <p:sp>
        <p:nvSpPr>
          <p:cNvPr id="5" name="Shape 3"/>
          <p:cNvSpPr/>
          <p:nvPr/>
        </p:nvSpPr>
        <p:spPr>
          <a:xfrm>
            <a:off x="566928" y="1572768"/>
            <a:ext cx="11064240" cy="0"/>
          </a:xfrm>
          <a:prstGeom prst="line">
            <a:avLst/>
          </a:prstGeom>
          <a:noFill/>
          <a:ln w="20320">
            <a:solidFill>
              <a:srgbClr val="D6652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658368" y="1847088"/>
            <a:ext cx="6720840" cy="4242816"/>
          </a:xfrm>
          <a:prstGeom prst="roundRect">
            <a:avLst>
              <a:gd name="adj" fmla="val 1724"/>
            </a:avLst>
          </a:prstGeom>
          <a:solidFill>
            <a:srgbClr val="FFFFFF"/>
          </a:solidFill>
          <a:ln w="11430">
            <a:solidFill>
              <a:srgbClr val="D7D4CB"/>
            </a:solidFill>
            <a:prstDash val="solid"/>
          </a:ln>
          <a:effectLst>
            <a:outerShdw blurRad="19050" dist="50800" dir="2700000" algn="bl" rotWithShape="0">
              <a:srgbClr val="B9B5AA">
                <a:alpha val="1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896112" y="2066544"/>
            <a:ext cx="713232" cy="713232"/>
          </a:xfrm>
          <a:prstGeom prst="ellipse">
            <a:avLst/>
          </a:prstGeom>
          <a:solidFill>
            <a:srgbClr val="E7EEE9"/>
          </a:solidFill>
          <a:ln w="12700">
            <a:solidFill>
              <a:srgbClr val="E7EEE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7288" y="2237720"/>
            <a:ext cx="370881" cy="370881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1783080" y="2011680"/>
            <a:ext cx="24231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F51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GSG BESPOKE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96112" y="2633472"/>
            <a:ext cx="6080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700" b="1" dirty="0">
                <a:solidFill>
                  <a:srgbClr val="1423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Design and build extraordinary one-of-a-kind physical objects and experiences.</a:t>
            </a:r>
            <a:endParaRPr lang="en-US" sz="1700" dirty="0"/>
          </a:p>
        </p:txBody>
      </p:sp>
      <p:sp>
        <p:nvSpPr>
          <p:cNvPr id="11" name="Shape 8"/>
          <p:cNvSpPr/>
          <p:nvPr/>
        </p:nvSpPr>
        <p:spPr>
          <a:xfrm>
            <a:off x="914400" y="3319272"/>
            <a:ext cx="1783080" cy="310896"/>
          </a:xfrm>
          <a:prstGeom prst="roundRect">
            <a:avLst>
              <a:gd name="adj" fmla="val 35294"/>
            </a:avLst>
          </a:prstGeom>
          <a:solidFill>
            <a:srgbClr val="E7EEE9"/>
          </a:solidFill>
          <a:ln w="12700">
            <a:solidFill>
              <a:srgbClr val="E7EEE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987552" y="3337560"/>
            <a:ext cx="163677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1F51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Interactive installations</a:t>
            </a:r>
            <a:endParaRPr lang="en-US" sz="950" dirty="0"/>
          </a:p>
        </p:txBody>
      </p:sp>
      <p:sp>
        <p:nvSpPr>
          <p:cNvPr id="13" name="Shape 10"/>
          <p:cNvSpPr/>
          <p:nvPr/>
        </p:nvSpPr>
        <p:spPr>
          <a:xfrm>
            <a:off x="2834640" y="3319272"/>
            <a:ext cx="1627632" cy="310896"/>
          </a:xfrm>
          <a:prstGeom prst="roundRect">
            <a:avLst>
              <a:gd name="adj" fmla="val 35294"/>
            </a:avLst>
          </a:prstGeom>
          <a:solidFill>
            <a:srgbClr val="E7EEE9"/>
          </a:solidFill>
          <a:ln w="12700">
            <a:solidFill>
              <a:srgbClr val="E7EEE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2907792" y="3337560"/>
            <a:ext cx="148132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1F51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Museum + exhibition</a:t>
            </a:r>
            <a:endParaRPr lang="en-US" sz="950" dirty="0"/>
          </a:p>
        </p:txBody>
      </p:sp>
      <p:sp>
        <p:nvSpPr>
          <p:cNvPr id="15" name="Shape 12"/>
          <p:cNvSpPr/>
          <p:nvPr/>
        </p:nvSpPr>
        <p:spPr>
          <a:xfrm>
            <a:off x="4608576" y="3319272"/>
            <a:ext cx="1572768" cy="310896"/>
          </a:xfrm>
          <a:prstGeom prst="roundRect">
            <a:avLst>
              <a:gd name="adj" fmla="val 35294"/>
            </a:avLst>
          </a:prstGeom>
          <a:solidFill>
            <a:srgbClr val="E7EEE9"/>
          </a:solidFill>
          <a:ln w="12700">
            <a:solidFill>
              <a:srgbClr val="E7EEE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3"/>
          <p:cNvSpPr/>
          <p:nvPr/>
        </p:nvSpPr>
        <p:spPr>
          <a:xfrm>
            <a:off x="4681728" y="3337560"/>
            <a:ext cx="142646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1F51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Architectural objects</a:t>
            </a:r>
            <a:endParaRPr lang="en-US" sz="950" dirty="0"/>
          </a:p>
        </p:txBody>
      </p:sp>
      <p:sp>
        <p:nvSpPr>
          <p:cNvPr id="17" name="Shape 14"/>
          <p:cNvSpPr/>
          <p:nvPr/>
        </p:nvSpPr>
        <p:spPr>
          <a:xfrm>
            <a:off x="914400" y="3749040"/>
            <a:ext cx="1078992" cy="310896"/>
          </a:xfrm>
          <a:prstGeom prst="roundRect">
            <a:avLst>
              <a:gd name="adj" fmla="val 35294"/>
            </a:avLst>
          </a:prstGeom>
          <a:solidFill>
            <a:srgbClr val="E7EEE9"/>
          </a:solidFill>
          <a:ln w="12700">
            <a:solidFill>
              <a:srgbClr val="E7EEE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5"/>
          <p:cNvSpPr/>
          <p:nvPr/>
        </p:nvSpPr>
        <p:spPr>
          <a:xfrm>
            <a:off x="987552" y="3767328"/>
            <a:ext cx="93268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1F51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Public art</a:t>
            </a:r>
            <a:endParaRPr lang="en-US" sz="950" dirty="0"/>
          </a:p>
        </p:txBody>
      </p:sp>
      <p:sp>
        <p:nvSpPr>
          <p:cNvPr id="19" name="Shape 16"/>
          <p:cNvSpPr/>
          <p:nvPr/>
        </p:nvSpPr>
        <p:spPr>
          <a:xfrm>
            <a:off x="2121408" y="3749040"/>
            <a:ext cx="1097280" cy="310896"/>
          </a:xfrm>
          <a:prstGeom prst="roundRect">
            <a:avLst>
              <a:gd name="adj" fmla="val 35294"/>
            </a:avLst>
          </a:prstGeom>
          <a:solidFill>
            <a:srgbClr val="E7EEE9"/>
          </a:solidFill>
          <a:ln w="12700">
            <a:solidFill>
              <a:srgbClr val="E7EEE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7"/>
          <p:cNvSpPr/>
          <p:nvPr/>
        </p:nvSpPr>
        <p:spPr>
          <a:xfrm>
            <a:off x="2194560" y="3767328"/>
            <a:ext cx="95097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1F51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Prototypes</a:t>
            </a:r>
            <a:endParaRPr lang="en-US" sz="950" dirty="0"/>
          </a:p>
        </p:txBody>
      </p:sp>
      <p:sp>
        <p:nvSpPr>
          <p:cNvPr id="21" name="Shape 18"/>
          <p:cNvSpPr/>
          <p:nvPr/>
        </p:nvSpPr>
        <p:spPr>
          <a:xfrm>
            <a:off x="3355848" y="3749040"/>
            <a:ext cx="1481328" cy="310896"/>
          </a:xfrm>
          <a:prstGeom prst="roundRect">
            <a:avLst>
              <a:gd name="adj" fmla="val 35294"/>
            </a:avLst>
          </a:prstGeom>
          <a:solidFill>
            <a:srgbClr val="E7EEE9"/>
          </a:solidFill>
          <a:ln w="12700">
            <a:solidFill>
              <a:srgbClr val="E7EEE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19"/>
          <p:cNvSpPr/>
          <p:nvPr/>
        </p:nvSpPr>
        <p:spPr>
          <a:xfrm>
            <a:off x="3429000" y="3767328"/>
            <a:ext cx="133502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1F51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Limited production</a:t>
            </a:r>
            <a:endParaRPr lang="en-US" sz="950" dirty="0"/>
          </a:p>
        </p:txBody>
      </p:sp>
      <p:sp>
        <p:nvSpPr>
          <p:cNvPr id="23" name="Shape 20"/>
          <p:cNvSpPr/>
          <p:nvPr/>
        </p:nvSpPr>
        <p:spPr>
          <a:xfrm>
            <a:off x="4992624" y="3749040"/>
            <a:ext cx="1188720" cy="310896"/>
          </a:xfrm>
          <a:prstGeom prst="roundRect">
            <a:avLst>
              <a:gd name="adj" fmla="val 35294"/>
            </a:avLst>
          </a:prstGeom>
          <a:solidFill>
            <a:srgbClr val="E7EEE9"/>
          </a:solidFill>
          <a:ln w="12700">
            <a:solidFill>
              <a:srgbClr val="E7EEE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1"/>
          <p:cNvSpPr/>
          <p:nvPr/>
        </p:nvSpPr>
        <p:spPr>
          <a:xfrm>
            <a:off x="5065776" y="3767328"/>
            <a:ext cx="104241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1F51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Special builds</a:t>
            </a:r>
            <a:endParaRPr lang="en-US" sz="950" dirty="0"/>
          </a:p>
        </p:txBody>
      </p:sp>
      <p:sp>
        <p:nvSpPr>
          <p:cNvPr id="25" name="Shape 22"/>
          <p:cNvSpPr/>
          <p:nvPr/>
        </p:nvSpPr>
        <p:spPr>
          <a:xfrm>
            <a:off x="914400" y="4178808"/>
            <a:ext cx="868680" cy="310896"/>
          </a:xfrm>
          <a:prstGeom prst="roundRect">
            <a:avLst>
              <a:gd name="adj" fmla="val 35294"/>
            </a:avLst>
          </a:prstGeom>
          <a:solidFill>
            <a:srgbClr val="E7EEE9"/>
          </a:solidFill>
          <a:ln w="12700">
            <a:solidFill>
              <a:srgbClr val="E7EEE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3"/>
          <p:cNvSpPr/>
          <p:nvPr/>
        </p:nvSpPr>
        <p:spPr>
          <a:xfrm>
            <a:off x="987552" y="4197096"/>
            <a:ext cx="72237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1F51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Design</a:t>
            </a:r>
            <a:endParaRPr lang="en-US" sz="950" dirty="0"/>
          </a:p>
        </p:txBody>
      </p:sp>
      <p:sp>
        <p:nvSpPr>
          <p:cNvPr id="27" name="Shape 24"/>
          <p:cNvSpPr/>
          <p:nvPr/>
        </p:nvSpPr>
        <p:spPr>
          <a:xfrm>
            <a:off x="1911096" y="4178808"/>
            <a:ext cx="1097280" cy="310896"/>
          </a:xfrm>
          <a:prstGeom prst="roundRect">
            <a:avLst>
              <a:gd name="adj" fmla="val 35294"/>
            </a:avLst>
          </a:prstGeom>
          <a:solidFill>
            <a:srgbClr val="E7EEE9"/>
          </a:solidFill>
          <a:ln w="12700">
            <a:solidFill>
              <a:srgbClr val="E7EEE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25"/>
          <p:cNvSpPr/>
          <p:nvPr/>
        </p:nvSpPr>
        <p:spPr>
          <a:xfrm>
            <a:off x="1984248" y="4197096"/>
            <a:ext cx="95097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1F51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Engineering</a:t>
            </a:r>
            <a:endParaRPr lang="en-US" sz="950" dirty="0"/>
          </a:p>
        </p:txBody>
      </p:sp>
      <p:sp>
        <p:nvSpPr>
          <p:cNvPr id="29" name="Shape 26"/>
          <p:cNvSpPr/>
          <p:nvPr/>
        </p:nvSpPr>
        <p:spPr>
          <a:xfrm>
            <a:off x="3136392" y="4178808"/>
            <a:ext cx="1097280" cy="310896"/>
          </a:xfrm>
          <a:prstGeom prst="roundRect">
            <a:avLst>
              <a:gd name="adj" fmla="val 35294"/>
            </a:avLst>
          </a:prstGeom>
          <a:solidFill>
            <a:srgbClr val="E7EEE9"/>
          </a:solidFill>
          <a:ln w="12700">
            <a:solidFill>
              <a:srgbClr val="E7EEE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Text 27"/>
          <p:cNvSpPr/>
          <p:nvPr/>
        </p:nvSpPr>
        <p:spPr>
          <a:xfrm>
            <a:off x="3209544" y="4197096"/>
            <a:ext cx="95097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1F51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Fabrication</a:t>
            </a:r>
            <a:endParaRPr lang="en-US" sz="950" dirty="0"/>
          </a:p>
        </p:txBody>
      </p:sp>
      <p:sp>
        <p:nvSpPr>
          <p:cNvPr id="31" name="Shape 28"/>
          <p:cNvSpPr/>
          <p:nvPr/>
        </p:nvSpPr>
        <p:spPr>
          <a:xfrm>
            <a:off x="4361688" y="4178808"/>
            <a:ext cx="1005840" cy="310896"/>
          </a:xfrm>
          <a:prstGeom prst="roundRect">
            <a:avLst>
              <a:gd name="adj" fmla="val 35294"/>
            </a:avLst>
          </a:prstGeom>
          <a:solidFill>
            <a:srgbClr val="E7EEE9"/>
          </a:solidFill>
          <a:ln w="12700">
            <a:solidFill>
              <a:srgbClr val="E7EEE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Text 29"/>
          <p:cNvSpPr/>
          <p:nvPr/>
        </p:nvSpPr>
        <p:spPr>
          <a:xfrm>
            <a:off x="4434840" y="4197096"/>
            <a:ext cx="85953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1F51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Installation</a:t>
            </a:r>
            <a:endParaRPr lang="en-US" sz="950" dirty="0"/>
          </a:p>
        </p:txBody>
      </p:sp>
      <p:sp>
        <p:nvSpPr>
          <p:cNvPr id="33" name="Shape 30"/>
          <p:cNvSpPr/>
          <p:nvPr/>
        </p:nvSpPr>
        <p:spPr>
          <a:xfrm>
            <a:off x="5495544" y="4178808"/>
            <a:ext cx="1170432" cy="310896"/>
          </a:xfrm>
          <a:prstGeom prst="roundRect">
            <a:avLst>
              <a:gd name="adj" fmla="val 35294"/>
            </a:avLst>
          </a:prstGeom>
          <a:solidFill>
            <a:srgbClr val="E7EEE9"/>
          </a:solidFill>
          <a:ln w="12700">
            <a:solidFill>
              <a:srgbClr val="E7EEE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4" name="Text 31"/>
          <p:cNvSpPr/>
          <p:nvPr/>
        </p:nvSpPr>
        <p:spPr>
          <a:xfrm>
            <a:off x="5568696" y="4197096"/>
            <a:ext cx="102412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1F51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Documentation</a:t>
            </a:r>
            <a:endParaRPr lang="en-US" sz="950" dirty="0"/>
          </a:p>
        </p:txBody>
      </p:sp>
      <p:sp>
        <p:nvSpPr>
          <p:cNvPr id="35" name="Shape 32"/>
          <p:cNvSpPr/>
          <p:nvPr/>
        </p:nvSpPr>
        <p:spPr>
          <a:xfrm>
            <a:off x="896112" y="4864608"/>
            <a:ext cx="6007608" cy="822960"/>
          </a:xfrm>
          <a:prstGeom prst="roundRect">
            <a:avLst>
              <a:gd name="adj" fmla="val 8889"/>
            </a:avLst>
          </a:prstGeom>
          <a:solidFill>
            <a:srgbClr val="1F513D"/>
          </a:solidFill>
          <a:ln w="12700">
            <a:solidFill>
              <a:srgbClr val="1F513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6" name="Text 33"/>
          <p:cNvSpPr/>
          <p:nvPr/>
        </p:nvSpPr>
        <p:spPr>
          <a:xfrm>
            <a:off x="1097280" y="5047488"/>
            <a:ext cx="960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BEF2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POSITIONING</a:t>
            </a:r>
            <a:endParaRPr lang="en-US" sz="1000" dirty="0"/>
          </a:p>
        </p:txBody>
      </p:sp>
      <p:sp>
        <p:nvSpPr>
          <p:cNvPr id="37" name="Text 34"/>
          <p:cNvSpPr/>
          <p:nvPr/>
        </p:nvSpPr>
        <p:spPr>
          <a:xfrm>
            <a:off x="2148840" y="4974336"/>
            <a:ext cx="4434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Sell judgment, design, engineering, craftsmanship, and complete outcomes — not machine hours.</a:t>
            </a:r>
            <a:endParaRPr lang="en-US" sz="1300" dirty="0"/>
          </a:p>
        </p:txBody>
      </p:sp>
      <p:sp>
        <p:nvSpPr>
          <p:cNvPr id="38" name="Shape 35"/>
          <p:cNvSpPr/>
          <p:nvPr/>
        </p:nvSpPr>
        <p:spPr>
          <a:xfrm>
            <a:off x="7589520" y="1847088"/>
            <a:ext cx="3941064" cy="4242816"/>
          </a:xfrm>
          <a:prstGeom prst="roundRect">
            <a:avLst>
              <a:gd name="adj" fmla="val 1856"/>
            </a:avLst>
          </a:prstGeom>
          <a:solidFill>
            <a:srgbClr val="F9E9DE"/>
          </a:solidFill>
          <a:ln w="11430">
            <a:solidFill>
              <a:srgbClr val="E6CDB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9" name="Shape 36"/>
          <p:cNvSpPr/>
          <p:nvPr/>
        </p:nvSpPr>
        <p:spPr>
          <a:xfrm>
            <a:off x="7845552" y="2066544"/>
            <a:ext cx="694944" cy="694944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0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012339" y="2233331"/>
            <a:ext cx="361371" cy="361371"/>
          </a:xfrm>
          <a:prstGeom prst="rect">
            <a:avLst/>
          </a:prstGeom>
        </p:spPr>
      </p:pic>
      <p:sp>
        <p:nvSpPr>
          <p:cNvPr id="41" name="Text 37"/>
          <p:cNvSpPr/>
          <p:nvPr/>
        </p:nvSpPr>
        <p:spPr>
          <a:xfrm>
            <a:off x="8705088" y="2011680"/>
            <a:ext cx="24231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D665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GSG CONSULTING</a:t>
            </a:r>
            <a:endParaRPr lang="en-US" sz="1700" dirty="0"/>
          </a:p>
        </p:txBody>
      </p:sp>
      <p:sp>
        <p:nvSpPr>
          <p:cNvPr id="42" name="Text 38"/>
          <p:cNvSpPr/>
          <p:nvPr/>
        </p:nvSpPr>
        <p:spPr>
          <a:xfrm>
            <a:off x="7882128" y="2770632"/>
            <a:ext cx="24231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1423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$5,000</a:t>
            </a:r>
            <a:endParaRPr lang="en-US" sz="3600" dirty="0"/>
          </a:p>
        </p:txBody>
      </p:sp>
      <p:sp>
        <p:nvSpPr>
          <p:cNvPr id="43" name="Text 39"/>
          <p:cNvSpPr/>
          <p:nvPr/>
        </p:nvSpPr>
        <p:spPr>
          <a:xfrm>
            <a:off x="7909560" y="3383280"/>
            <a:ext cx="28346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00" b="1" dirty="0">
                <a:solidFill>
                  <a:srgbClr val="1F51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3-hour business + workflow review</a:t>
            </a:r>
            <a:endParaRPr lang="en-US" sz="1300" dirty="0"/>
          </a:p>
        </p:txBody>
      </p:sp>
      <p:sp>
        <p:nvSpPr>
          <p:cNvPr id="44" name="Text 40"/>
          <p:cNvSpPr/>
          <p:nvPr/>
        </p:nvSpPr>
        <p:spPr>
          <a:xfrm>
            <a:off x="7882128" y="3630168"/>
            <a:ext cx="3154680" cy="138988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152400" indent="-152400">
              <a:buSzPct val="100000"/>
              <a:buChar char="•"/>
            </a:pPr>
            <a:r>
              <a:rPr lang="en-US" sz="1150" dirty="0">
                <a:solidFill>
                  <a:srgbClr val="1423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Business processes</a:t>
            </a:r>
            <a:endParaRPr lang="en-US" sz="1150" dirty="0"/>
          </a:p>
          <a:p>
            <a:pPr marL="152400" indent="-152400">
              <a:buSzPct val="100000"/>
              <a:buChar char="•"/>
            </a:pPr>
            <a:r>
              <a:rPr lang="en-US" sz="1150" dirty="0">
                <a:solidFill>
                  <a:srgbClr val="1423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Design / engineering / fabrication workflows</a:t>
            </a:r>
            <a:endParaRPr lang="en-US" sz="1150" dirty="0"/>
          </a:p>
          <a:p>
            <a:pPr marL="152400" indent="-152400">
              <a:buSzPct val="100000"/>
              <a:buChar char="•"/>
            </a:pPr>
            <a:r>
              <a:rPr lang="en-US" sz="1150" dirty="0">
                <a:solidFill>
                  <a:srgbClr val="1423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Efficiency and bottlenecks</a:t>
            </a:r>
            <a:endParaRPr lang="en-US" sz="1150" dirty="0"/>
          </a:p>
          <a:p>
            <a:pPr marL="152400" indent="-152400">
              <a:buSzPct val="100000"/>
              <a:buChar char="•"/>
            </a:pPr>
            <a:r>
              <a:rPr lang="en-US" sz="1150" dirty="0">
                <a:solidFill>
                  <a:srgbClr val="1423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Profitability opportunities</a:t>
            </a:r>
            <a:endParaRPr lang="en-US" sz="1150" dirty="0"/>
          </a:p>
          <a:p>
            <a:pPr marL="152400" indent="-152400">
              <a:buSzPct val="100000"/>
              <a:buChar char="•"/>
            </a:pPr>
            <a:r>
              <a:rPr lang="en-US" sz="1150" dirty="0">
                <a:solidFill>
                  <a:srgbClr val="1423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Relevant team members welcome</a:t>
            </a:r>
            <a:endParaRPr lang="en-US" sz="1150" dirty="0"/>
          </a:p>
        </p:txBody>
      </p:sp>
      <p:sp>
        <p:nvSpPr>
          <p:cNvPr id="45" name="Shape 41"/>
          <p:cNvSpPr/>
          <p:nvPr/>
        </p:nvSpPr>
        <p:spPr>
          <a:xfrm>
            <a:off x="7882128" y="5230368"/>
            <a:ext cx="3090672" cy="0"/>
          </a:xfrm>
          <a:prstGeom prst="line">
            <a:avLst/>
          </a:prstGeom>
          <a:noFill/>
          <a:ln w="15240">
            <a:solidFill>
              <a:srgbClr val="D6652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6" name="Text 42"/>
          <p:cNvSpPr/>
          <p:nvPr/>
        </p:nvSpPr>
        <p:spPr>
          <a:xfrm>
            <a:off x="7882128" y="5358384"/>
            <a:ext cx="3154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1F51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Booked through Cal.com  •  Paid discovery → implementation → larger GSG work</a:t>
            </a:r>
            <a:endParaRPr lang="en-US" sz="1050" dirty="0"/>
          </a:p>
        </p:txBody>
      </p:sp>
      <p:sp>
        <p:nvSpPr>
          <p:cNvPr id="47" name="Text 43"/>
          <p:cNvSpPr/>
          <p:nvPr/>
        </p:nvSpPr>
        <p:spPr>
          <a:xfrm>
            <a:off x="566928" y="6565392"/>
            <a:ext cx="43891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6573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GREEN SHOE GARAGE  |  AUGUST 2026</a:t>
            </a:r>
            <a:endParaRPr lang="en-US" sz="800" dirty="0"/>
          </a:p>
        </p:txBody>
      </p:sp>
      <p:sp>
        <p:nvSpPr>
          <p:cNvPr id="48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75720" y="6565392"/>
            <a:ext cx="201168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 lIns="0" tIns="0" rIns="0" bIns="0"/>
          <a:lstStyle>
            <a:lvl1pPr>
              <a:defRPr sz="800">
                <a:solidFill>
                  <a:srgbClr val="68746E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lang="en-US" b="0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256032"/>
            <a:ext cx="3200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80" dirty="0">
                <a:solidFill>
                  <a:srgbClr val="D665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 / ART + COMMERCE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66928" y="512064"/>
            <a:ext cx="1065276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1423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Original art — and scalable intellectual property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66928" y="1078992"/>
            <a:ext cx="105613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dirty="0">
                <a:solidFill>
                  <a:srgbClr val="6573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Green Shoe can monetize creative output as one-of-a-kind work, repeatable digital products, and licensed knowledge.</a:t>
            </a:r>
            <a:endParaRPr lang="en-US" sz="1450" dirty="0"/>
          </a:p>
        </p:txBody>
      </p:sp>
      <p:sp>
        <p:nvSpPr>
          <p:cNvPr id="5" name="Shape 3"/>
          <p:cNvSpPr/>
          <p:nvPr/>
        </p:nvSpPr>
        <p:spPr>
          <a:xfrm>
            <a:off x="566928" y="1572768"/>
            <a:ext cx="11064240" cy="0"/>
          </a:xfrm>
          <a:prstGeom prst="line">
            <a:avLst/>
          </a:prstGeom>
          <a:noFill/>
          <a:ln w="20320">
            <a:solidFill>
              <a:srgbClr val="D6652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658368" y="1847088"/>
            <a:ext cx="4892040" cy="4315968"/>
          </a:xfrm>
          <a:prstGeom prst="roundRect">
            <a:avLst>
              <a:gd name="adj" fmla="val 1695"/>
            </a:avLst>
          </a:prstGeom>
          <a:solidFill>
            <a:srgbClr val="F4E7DF"/>
          </a:solidFill>
          <a:ln w="11430">
            <a:solidFill>
              <a:srgbClr val="E0CBC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914400" y="2084832"/>
            <a:ext cx="731520" cy="73152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9965" y="2260397"/>
            <a:ext cx="380390" cy="38039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1810512" y="2011680"/>
            <a:ext cx="28346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C94B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GREEN SHOE STUDIOS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914400" y="2788920"/>
            <a:ext cx="3474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1423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Artist-led original work</a:t>
            </a:r>
            <a:endParaRPr lang="en-US" sz="2100" dirty="0"/>
          </a:p>
        </p:txBody>
      </p:sp>
      <p:sp>
        <p:nvSpPr>
          <p:cNvPr id="11" name="Text 8"/>
          <p:cNvSpPr/>
          <p:nvPr/>
        </p:nvSpPr>
        <p:spPr>
          <a:xfrm>
            <a:off x="914400" y="3182112"/>
            <a:ext cx="40690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6573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Studio creates because the work should exist — not only because a client asked.</a:t>
            </a:r>
            <a:endParaRPr lang="en-US" sz="1400" dirty="0"/>
          </a:p>
        </p:txBody>
      </p:sp>
      <p:sp>
        <p:nvSpPr>
          <p:cNvPr id="12" name="Text 9"/>
          <p:cNvSpPr/>
          <p:nvPr/>
        </p:nvSpPr>
        <p:spPr>
          <a:xfrm>
            <a:off x="914400" y="3977640"/>
            <a:ext cx="4069080" cy="15087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152400" indent="-152400">
              <a:buSzPct val="100000"/>
              <a:buChar char="•"/>
            </a:pPr>
            <a:r>
              <a:rPr lang="en-US" sz="1300" dirty="0">
                <a:solidFill>
                  <a:srgbClr val="1423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One-of-a-kind art and sculpture</a:t>
            </a:r>
            <a:endParaRPr lang="en-US" sz="1300" dirty="0"/>
          </a:p>
          <a:p>
            <a:pPr marL="152400" indent="-152400">
              <a:buSzPct val="100000"/>
              <a:buChar char="•"/>
            </a:pPr>
            <a:r>
              <a:rPr lang="en-US" sz="1300" dirty="0">
                <a:solidFill>
                  <a:srgbClr val="1423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Tradigital work and limited editions</a:t>
            </a:r>
            <a:endParaRPr lang="en-US" sz="1300" dirty="0"/>
          </a:p>
          <a:p>
            <a:pPr marL="152400" indent="-152400">
              <a:buSzPct val="100000"/>
              <a:buChar char="•"/>
            </a:pPr>
            <a:r>
              <a:rPr lang="en-US" sz="1300" dirty="0">
                <a:solidFill>
                  <a:srgbClr val="1423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Artist commissions</a:t>
            </a:r>
            <a:endParaRPr lang="en-US" sz="1300" dirty="0"/>
          </a:p>
          <a:p>
            <a:pPr marL="152400" indent="-152400">
              <a:buSzPct val="100000"/>
              <a:buChar char="•"/>
            </a:pPr>
            <a:r>
              <a:rPr lang="en-US" sz="1300" dirty="0">
                <a:solidFill>
                  <a:srgbClr val="1423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Gallery exhibitions and events</a:t>
            </a:r>
            <a:endParaRPr lang="en-US" sz="1300" dirty="0"/>
          </a:p>
          <a:p>
            <a:pPr marL="152400" indent="-152400">
              <a:buSzPct val="100000"/>
              <a:buChar char="•"/>
            </a:pPr>
            <a:r>
              <a:rPr lang="en-US" sz="1300" dirty="0">
                <a:solidFill>
                  <a:srgbClr val="1423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Shopify sales</a:t>
            </a:r>
            <a:endParaRPr lang="en-US" sz="1300" dirty="0"/>
          </a:p>
        </p:txBody>
      </p:sp>
      <p:sp>
        <p:nvSpPr>
          <p:cNvPr id="13" name="Shape 10"/>
          <p:cNvSpPr/>
          <p:nvPr/>
        </p:nvSpPr>
        <p:spPr>
          <a:xfrm>
            <a:off x="5797296" y="1847088"/>
            <a:ext cx="5733288" cy="4315968"/>
          </a:xfrm>
          <a:prstGeom prst="roundRect">
            <a:avLst>
              <a:gd name="adj" fmla="val 1695"/>
            </a:avLst>
          </a:prstGeom>
          <a:solidFill>
            <a:srgbClr val="FFFFFF"/>
          </a:solidFill>
          <a:ln w="11430">
            <a:solidFill>
              <a:srgbClr val="D8D5CC"/>
            </a:solidFill>
            <a:prstDash val="solid"/>
          </a:ln>
          <a:effectLst>
            <a:outerShdw blurRad="19050" dist="50800" dir="2700000" algn="bl" rotWithShape="0">
              <a:srgbClr val="B9B5AA">
                <a:alpha val="1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6108192" y="2075688"/>
            <a:ext cx="2240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F51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PUBLISH + SELL</a:t>
            </a:r>
            <a:endParaRPr lang="en-US" sz="1200" dirty="0"/>
          </a:p>
        </p:txBody>
      </p:sp>
      <p:sp>
        <p:nvSpPr>
          <p:cNvPr id="15" name="Shape 12"/>
          <p:cNvSpPr/>
          <p:nvPr/>
        </p:nvSpPr>
        <p:spPr>
          <a:xfrm>
            <a:off x="6126480" y="2395728"/>
            <a:ext cx="530352" cy="530352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6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53764" y="2523744"/>
            <a:ext cx="275783" cy="275783"/>
          </a:xfrm>
          <a:prstGeom prst="rect">
            <a:avLst/>
          </a:prstGeom>
        </p:spPr>
      </p:pic>
      <p:sp>
        <p:nvSpPr>
          <p:cNvPr id="17" name="Text 13"/>
          <p:cNvSpPr/>
          <p:nvPr/>
        </p:nvSpPr>
        <p:spPr>
          <a:xfrm>
            <a:off x="6839712" y="2414016"/>
            <a:ext cx="1051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D665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ETSY</a:t>
            </a:r>
            <a:endParaRPr lang="en-US" sz="1100" dirty="0"/>
          </a:p>
        </p:txBody>
      </p:sp>
      <p:sp>
        <p:nvSpPr>
          <p:cNvPr id="18" name="Text 14"/>
          <p:cNvSpPr/>
          <p:nvPr/>
        </p:nvSpPr>
        <p:spPr>
          <a:xfrm>
            <a:off x="7882128" y="2386584"/>
            <a:ext cx="3200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sz="1060">
                <a:solidFill>
                  <a:srgbClr val="14231C"/>
                </a:solidFill>
                <a:latin typeface="Arial"/>
              </a:rPr>
              <a:t>PDF design plans • 3D STL files • digital textbooks • templates • bundles</a:t>
            </a:r>
            <a:endParaRPr lang="en-US" sz="1140" dirty="0"/>
          </a:p>
        </p:txBody>
      </p:sp>
      <p:sp>
        <p:nvSpPr>
          <p:cNvPr id="19" name="Shape 15"/>
          <p:cNvSpPr/>
          <p:nvPr/>
        </p:nvSpPr>
        <p:spPr>
          <a:xfrm>
            <a:off x="6126480" y="3712463"/>
            <a:ext cx="530352" cy="530352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0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253764" y="3840479"/>
            <a:ext cx="275783" cy="275783"/>
          </a:xfrm>
          <a:prstGeom prst="rect">
            <a:avLst/>
          </a:prstGeom>
        </p:spPr>
      </p:pic>
      <p:sp>
        <p:nvSpPr>
          <p:cNvPr id="21" name="Text 16"/>
          <p:cNvSpPr/>
          <p:nvPr/>
        </p:nvSpPr>
        <p:spPr>
          <a:xfrm>
            <a:off x="6839712" y="3730751"/>
            <a:ext cx="1051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D665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REDBUBBLE</a:t>
            </a:r>
            <a:endParaRPr lang="en-US" sz="1100" dirty="0"/>
          </a:p>
        </p:txBody>
      </p:sp>
      <p:sp>
        <p:nvSpPr>
          <p:cNvPr id="22" name="Text 17"/>
          <p:cNvSpPr/>
          <p:nvPr/>
        </p:nvSpPr>
        <p:spPr>
          <a:xfrm>
            <a:off x="7882128" y="3703319"/>
            <a:ext cx="3200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sz="1060">
                <a:solidFill>
                  <a:srgbClr val="14231C"/>
                </a:solidFill>
                <a:latin typeface="Arial"/>
              </a:rPr>
              <a:t>Apparel • stickers • prints • swag • low-overhead brand extension</a:t>
            </a:r>
            <a:endParaRPr lang="en-US" sz="1140" dirty="0"/>
          </a:p>
        </p:txBody>
      </p:sp>
      <p:sp>
        <p:nvSpPr>
          <p:cNvPr id="23" name="Shape 18"/>
          <p:cNvSpPr/>
          <p:nvPr/>
        </p:nvSpPr>
        <p:spPr>
          <a:xfrm>
            <a:off x="6126480" y="4370832"/>
            <a:ext cx="530352" cy="530352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4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253764" y="4498848"/>
            <a:ext cx="275783" cy="275783"/>
          </a:xfrm>
          <a:prstGeom prst="rect">
            <a:avLst/>
          </a:prstGeom>
        </p:spPr>
      </p:pic>
      <p:sp>
        <p:nvSpPr>
          <p:cNvPr id="25" name="Text 19"/>
          <p:cNvSpPr/>
          <p:nvPr/>
        </p:nvSpPr>
        <p:spPr>
          <a:xfrm>
            <a:off x="6839712" y="4389120"/>
            <a:ext cx="1051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D665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DIRECT IP</a:t>
            </a:r>
            <a:endParaRPr lang="en-US" sz="1100" dirty="0"/>
          </a:p>
        </p:txBody>
      </p:sp>
      <p:sp>
        <p:nvSpPr>
          <p:cNvPr id="26" name="Text 20"/>
          <p:cNvSpPr/>
          <p:nvPr/>
        </p:nvSpPr>
        <p:spPr>
          <a:xfrm>
            <a:off x="7882128" y="4361688"/>
            <a:ext cx="3200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sz="1060">
                <a:solidFill>
                  <a:srgbClr val="14231C"/>
                </a:solidFill>
                <a:latin typeface="Arial"/>
              </a:rPr>
              <a:t>Premium plan sets • course companions • future direct store</a:t>
            </a:r>
            <a:endParaRPr lang="en-US" sz="1140" dirty="0"/>
          </a:p>
        </p:txBody>
      </p:sp>
      <p:sp>
        <p:nvSpPr>
          <p:cNvPr id="27" name="Shape 21"/>
          <p:cNvSpPr/>
          <p:nvPr/>
        </p:nvSpPr>
        <p:spPr>
          <a:xfrm>
            <a:off x="6126480" y="5029200"/>
            <a:ext cx="530352" cy="530352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8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53764" y="5157216"/>
            <a:ext cx="275783" cy="275783"/>
          </a:xfrm>
          <a:prstGeom prst="rect">
            <a:avLst/>
          </a:prstGeom>
        </p:spPr>
      </p:pic>
      <p:sp>
        <p:nvSpPr>
          <p:cNvPr id="29" name="Text 22"/>
          <p:cNvSpPr/>
          <p:nvPr/>
        </p:nvSpPr>
        <p:spPr>
          <a:xfrm>
            <a:off x="6839712" y="5047488"/>
            <a:ext cx="1051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D665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LICENSING</a:t>
            </a:r>
            <a:endParaRPr lang="en-US" sz="1100" dirty="0"/>
          </a:p>
        </p:txBody>
      </p:sp>
      <p:sp>
        <p:nvSpPr>
          <p:cNvPr id="30" name="Text 23"/>
          <p:cNvSpPr/>
          <p:nvPr/>
        </p:nvSpPr>
        <p:spPr>
          <a:xfrm>
            <a:off x="7882128" y="5020056"/>
            <a:ext cx="3200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sz="1060">
                <a:solidFill>
                  <a:srgbClr val="14231C"/>
                </a:solidFill>
                <a:latin typeface="Arial"/>
              </a:rPr>
              <a:t>Personal • small-maker commercial • professional • enterprise</a:t>
            </a:r>
            <a:endParaRPr lang="en-US" sz="1140" dirty="0"/>
          </a:p>
        </p:txBody>
      </p:sp>
      <p:sp>
        <p:nvSpPr>
          <p:cNvPr id="31" name="Shape 24"/>
          <p:cNvSpPr/>
          <p:nvPr/>
        </p:nvSpPr>
        <p:spPr>
          <a:xfrm>
            <a:off x="6126480" y="5559552"/>
            <a:ext cx="4846320" cy="402336"/>
          </a:xfrm>
          <a:prstGeom prst="roundRect">
            <a:avLst>
              <a:gd name="adj" fmla="val 18182"/>
            </a:avLst>
          </a:prstGeom>
          <a:solidFill>
            <a:srgbClr val="1F513D"/>
          </a:solidFill>
          <a:ln w="12700">
            <a:solidFill>
              <a:srgbClr val="1F513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Text 25"/>
          <p:cNvSpPr/>
          <p:nvPr/>
        </p:nvSpPr>
        <p:spPr>
          <a:xfrm>
            <a:off x="6364224" y="5687568"/>
            <a:ext cx="437083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CREATION  →  MANY SELLABLE ASSETS</a:t>
            </a:r>
            <a:endParaRPr lang="en-US" sz="1150" dirty="0"/>
          </a:p>
        </p:txBody>
      </p:sp>
      <p:sp>
        <p:nvSpPr>
          <p:cNvPr id="33" name="Text 26"/>
          <p:cNvSpPr/>
          <p:nvPr/>
        </p:nvSpPr>
        <p:spPr>
          <a:xfrm>
            <a:off x="566928" y="6565392"/>
            <a:ext cx="43891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6573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GREEN SHOE GARAGE  |  AUGUST 2026</a:t>
            </a:r>
            <a:endParaRPr lang="en-US" sz="800" dirty="0"/>
          </a:p>
        </p:txBody>
      </p:sp>
      <p:sp>
        <p:nvSpPr>
          <p:cNvPr id="34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75720" y="6565392"/>
            <a:ext cx="201168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 lIns="0" tIns="0" rIns="0" bIns="0"/>
          <a:lstStyle>
            <a:lvl1pPr>
              <a:defRPr sz="800">
                <a:solidFill>
                  <a:srgbClr val="68746E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lang="en-US" b="0"/>
              <a:t>6</a:t>
            </a:fld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6126480" y="3054096"/>
            <a:ext cx="530352" cy="530352"/>
          </a:xfrm>
          <a:prstGeom prst="ellipse">
            <a:avLst/>
          </a:prstGeom>
          <a:solidFill>
            <a:srgbClr val="FFFFFF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6" name="Picture 35" descr="amazon_books_icon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53764" y="3182112"/>
            <a:ext cx="275783" cy="275783"/>
          </a:xfrm>
          <a:prstGeom prst="rect">
            <a:avLst/>
          </a:prstGeom>
        </p:spPr>
      </p:pic>
      <p:sp>
        <p:nvSpPr>
          <p:cNvPr id="37" name="TextBox 36">
            <a:hlinkClick r:id="rId9"/>
          </p:cNvPr>
          <p:cNvSpPr txBox="1"/>
          <p:nvPr/>
        </p:nvSpPr>
        <p:spPr>
          <a:xfrm>
            <a:off x="6839712" y="3072384"/>
            <a:ext cx="1051560" cy="20116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/>
            <a:r>
              <a:rPr sz="1080" b="1" u="none">
                <a:solidFill>
                  <a:srgbClr val="D6652A"/>
                </a:solidFill>
                <a:latin typeface="Arial"/>
              </a:rPr>
              <a:t>AMAZON</a:t>
            </a:r>
          </a:p>
        </p:txBody>
      </p:sp>
      <p:sp>
        <p:nvSpPr>
          <p:cNvPr id="38" name="TextBox 37">
            <a:hlinkClick r:id="rId9"/>
          </p:cNvPr>
          <p:cNvSpPr txBox="1"/>
          <p:nvPr/>
        </p:nvSpPr>
        <p:spPr>
          <a:xfrm>
            <a:off x="7882128" y="3044952"/>
            <a:ext cx="32004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/>
            <a:r>
              <a:rPr sz="1060">
                <a:solidFill>
                  <a:srgbClr val="14231C"/>
                </a:solidFill>
                <a:latin typeface="Arial"/>
              </a:rPr>
              <a:t>Book sales • royalties • global discovery • authority • lead generation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256032"/>
            <a:ext cx="3200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80" dirty="0">
                <a:solidFill>
                  <a:srgbClr val="D665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 / TEACH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66928" y="512064"/>
            <a:ext cx="1065276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1423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MMSTC: learn by making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66928" y="1078992"/>
            <a:ext cx="105613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dirty="0">
                <a:solidFill>
                  <a:srgbClr val="6573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Mountain Maryland School of Tradigital Craftsmanship turns Green Shoe knowledge into practical, project-centered education.</a:t>
            </a:r>
            <a:endParaRPr lang="en-US" sz="1450" dirty="0"/>
          </a:p>
        </p:txBody>
      </p:sp>
      <p:sp>
        <p:nvSpPr>
          <p:cNvPr id="5" name="Shape 3"/>
          <p:cNvSpPr/>
          <p:nvPr/>
        </p:nvSpPr>
        <p:spPr>
          <a:xfrm>
            <a:off x="566928" y="1572768"/>
            <a:ext cx="11064240" cy="0"/>
          </a:xfrm>
          <a:prstGeom prst="line">
            <a:avLst/>
          </a:prstGeom>
          <a:noFill/>
          <a:ln w="20320">
            <a:solidFill>
              <a:srgbClr val="D6652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777240" y="1874520"/>
            <a:ext cx="10607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F51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TRADITIONAL HAND SKILLS + DIGITAL FABRICATION + ELECTRONICS + SOFTWARE + ART + REPAIR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2039112" y="3090672"/>
            <a:ext cx="749808" cy="0"/>
          </a:xfrm>
          <a:prstGeom prst="line">
            <a:avLst/>
          </a:prstGeom>
          <a:noFill/>
          <a:ln w="13970">
            <a:solidFill>
              <a:srgbClr val="B8C5BC"/>
            </a:solidFill>
            <a:prstDash val="solid"/>
            <a:tailEnd type="triangle"/>
          </a:ln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868680" y="2468880"/>
            <a:ext cx="1417320" cy="1325880"/>
          </a:xfrm>
          <a:prstGeom prst="roundRect">
            <a:avLst>
              <a:gd name="adj" fmla="val 5517"/>
            </a:avLst>
          </a:prstGeom>
          <a:solidFill>
            <a:srgbClr val="E7EEE9"/>
          </a:solidFill>
          <a:ln w="11430">
            <a:solidFill>
              <a:srgbClr val="D7D4C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1289304" y="2651760"/>
            <a:ext cx="576072" cy="576072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0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27561" y="2790017"/>
            <a:ext cx="299557" cy="299557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1014984" y="3319272"/>
            <a:ext cx="112471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1F51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DAY</a:t>
            </a:r>
            <a:endParaRPr lang="en-US" sz="1050" dirty="0"/>
          </a:p>
        </p:txBody>
      </p:sp>
      <p:sp>
        <p:nvSpPr>
          <p:cNvPr id="12" name="Text 9"/>
          <p:cNvSpPr/>
          <p:nvPr/>
        </p:nvSpPr>
        <p:spPr>
          <a:xfrm>
            <a:off x="978408" y="3547872"/>
            <a:ext cx="119786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70" dirty="0">
                <a:solidFill>
                  <a:srgbClr val="6573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Focused workshops</a:t>
            </a:r>
            <a:endParaRPr lang="en-US" sz="870" dirty="0"/>
          </a:p>
        </p:txBody>
      </p:sp>
      <p:sp>
        <p:nvSpPr>
          <p:cNvPr id="13" name="Shape 10"/>
          <p:cNvSpPr/>
          <p:nvPr/>
        </p:nvSpPr>
        <p:spPr>
          <a:xfrm>
            <a:off x="4050792" y="3090672"/>
            <a:ext cx="749808" cy="0"/>
          </a:xfrm>
          <a:prstGeom prst="line">
            <a:avLst/>
          </a:prstGeom>
          <a:noFill/>
          <a:ln w="13970">
            <a:solidFill>
              <a:srgbClr val="B8C5BC"/>
            </a:solidFill>
            <a:prstDash val="solid"/>
            <a:tailEnd type="triangle"/>
          </a:ln>
        </p:spPr>
        <p:txBody>
          <a:bodyPr/>
          <a:lstStyle/>
          <a:p>
            <a:endParaRPr lang="en-US"/>
          </a:p>
        </p:txBody>
      </p:sp>
      <p:sp>
        <p:nvSpPr>
          <p:cNvPr id="14" name="Shape 11"/>
          <p:cNvSpPr/>
          <p:nvPr/>
        </p:nvSpPr>
        <p:spPr>
          <a:xfrm>
            <a:off x="2880360" y="2468880"/>
            <a:ext cx="1417320" cy="1325880"/>
          </a:xfrm>
          <a:prstGeom prst="roundRect">
            <a:avLst>
              <a:gd name="adj" fmla="val 5517"/>
            </a:avLst>
          </a:prstGeom>
          <a:solidFill>
            <a:srgbClr val="F1E8D3"/>
          </a:solidFill>
          <a:ln w="11430">
            <a:solidFill>
              <a:srgbClr val="D7D4C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2"/>
          <p:cNvSpPr/>
          <p:nvPr/>
        </p:nvSpPr>
        <p:spPr>
          <a:xfrm>
            <a:off x="3300984" y="2651760"/>
            <a:ext cx="576072" cy="576072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6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439241" y="2790017"/>
            <a:ext cx="299557" cy="299557"/>
          </a:xfrm>
          <a:prstGeom prst="rect">
            <a:avLst/>
          </a:prstGeom>
        </p:spPr>
      </p:pic>
      <p:sp>
        <p:nvSpPr>
          <p:cNvPr id="17" name="Text 13"/>
          <p:cNvSpPr/>
          <p:nvPr/>
        </p:nvSpPr>
        <p:spPr>
          <a:xfrm>
            <a:off x="3026664" y="3319272"/>
            <a:ext cx="112471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1F51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WEEKEND</a:t>
            </a:r>
            <a:endParaRPr lang="en-US" sz="1050" dirty="0"/>
          </a:p>
        </p:txBody>
      </p:sp>
      <p:sp>
        <p:nvSpPr>
          <p:cNvPr id="18" name="Text 14"/>
          <p:cNvSpPr/>
          <p:nvPr/>
        </p:nvSpPr>
        <p:spPr>
          <a:xfrm>
            <a:off x="2990088" y="3547872"/>
            <a:ext cx="119786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70" dirty="0">
                <a:solidFill>
                  <a:srgbClr val="6573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Project intensives</a:t>
            </a:r>
            <a:endParaRPr lang="en-US" sz="870" dirty="0"/>
          </a:p>
        </p:txBody>
      </p:sp>
      <p:sp>
        <p:nvSpPr>
          <p:cNvPr id="19" name="Shape 15"/>
          <p:cNvSpPr/>
          <p:nvPr/>
        </p:nvSpPr>
        <p:spPr>
          <a:xfrm>
            <a:off x="6062472" y="3090672"/>
            <a:ext cx="749808" cy="0"/>
          </a:xfrm>
          <a:prstGeom prst="line">
            <a:avLst/>
          </a:prstGeom>
          <a:noFill/>
          <a:ln w="13970">
            <a:solidFill>
              <a:srgbClr val="B8C5BC"/>
            </a:solidFill>
            <a:prstDash val="solid"/>
            <a:tailEnd type="triangle"/>
          </a:ln>
        </p:spPr>
        <p:txBody>
          <a:bodyPr/>
          <a:lstStyle/>
          <a:p>
            <a:endParaRPr lang="en-US"/>
          </a:p>
        </p:txBody>
      </p:sp>
      <p:sp>
        <p:nvSpPr>
          <p:cNvPr id="20" name="Shape 16"/>
          <p:cNvSpPr/>
          <p:nvPr/>
        </p:nvSpPr>
        <p:spPr>
          <a:xfrm>
            <a:off x="4892040" y="2468880"/>
            <a:ext cx="1417320" cy="1325880"/>
          </a:xfrm>
          <a:prstGeom prst="roundRect">
            <a:avLst>
              <a:gd name="adj" fmla="val 5517"/>
            </a:avLst>
          </a:prstGeom>
          <a:solidFill>
            <a:srgbClr val="E7EEE9"/>
          </a:solidFill>
          <a:ln w="11430">
            <a:solidFill>
              <a:srgbClr val="D7D4C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Shape 17"/>
          <p:cNvSpPr/>
          <p:nvPr/>
        </p:nvSpPr>
        <p:spPr>
          <a:xfrm>
            <a:off x="5312664" y="2651760"/>
            <a:ext cx="576072" cy="576072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2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450921" y="2790017"/>
            <a:ext cx="299557" cy="299557"/>
          </a:xfrm>
          <a:prstGeom prst="rect">
            <a:avLst/>
          </a:prstGeom>
        </p:spPr>
      </p:pic>
      <p:sp>
        <p:nvSpPr>
          <p:cNvPr id="23" name="Text 18"/>
          <p:cNvSpPr/>
          <p:nvPr/>
        </p:nvSpPr>
        <p:spPr>
          <a:xfrm>
            <a:off x="5038344" y="3319272"/>
            <a:ext cx="112471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1F51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WEEK</a:t>
            </a:r>
            <a:endParaRPr lang="en-US" sz="1050" dirty="0"/>
          </a:p>
        </p:txBody>
      </p:sp>
      <p:sp>
        <p:nvSpPr>
          <p:cNvPr id="24" name="Text 19"/>
          <p:cNvSpPr/>
          <p:nvPr/>
        </p:nvSpPr>
        <p:spPr>
          <a:xfrm>
            <a:off x="5001768" y="3547872"/>
            <a:ext cx="119786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/>
          </a:bodyPr>
          <a:lstStyle/>
          <a:p>
            <a:pPr marL="0" indent="0" algn="ctr">
              <a:buNone/>
            </a:pPr>
            <a:r>
              <a:rPr lang="en-US" sz="870" dirty="0">
                <a:solidFill>
                  <a:srgbClr val="6573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Deep immersive courses</a:t>
            </a:r>
            <a:endParaRPr lang="en-US" sz="870" dirty="0"/>
          </a:p>
        </p:txBody>
      </p:sp>
      <p:sp>
        <p:nvSpPr>
          <p:cNvPr id="25" name="Shape 20"/>
          <p:cNvSpPr/>
          <p:nvPr/>
        </p:nvSpPr>
        <p:spPr>
          <a:xfrm>
            <a:off x="8074152" y="3090672"/>
            <a:ext cx="749808" cy="0"/>
          </a:xfrm>
          <a:prstGeom prst="line">
            <a:avLst/>
          </a:prstGeom>
          <a:noFill/>
          <a:ln w="13970">
            <a:solidFill>
              <a:srgbClr val="B8C5BC"/>
            </a:solidFill>
            <a:prstDash val="solid"/>
            <a:tailEnd type="triangle"/>
          </a:ln>
        </p:spPr>
        <p:txBody>
          <a:bodyPr/>
          <a:lstStyle/>
          <a:p>
            <a:endParaRPr lang="en-US"/>
          </a:p>
        </p:txBody>
      </p:sp>
      <p:sp>
        <p:nvSpPr>
          <p:cNvPr id="26" name="Shape 21"/>
          <p:cNvSpPr/>
          <p:nvPr/>
        </p:nvSpPr>
        <p:spPr>
          <a:xfrm>
            <a:off x="6903720" y="2468880"/>
            <a:ext cx="1417320" cy="1325880"/>
          </a:xfrm>
          <a:prstGeom prst="roundRect">
            <a:avLst>
              <a:gd name="adj" fmla="val 5517"/>
            </a:avLst>
          </a:prstGeom>
          <a:solidFill>
            <a:srgbClr val="F1E8D3"/>
          </a:solidFill>
          <a:ln w="11430">
            <a:solidFill>
              <a:srgbClr val="D7D4C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Shape 22"/>
          <p:cNvSpPr/>
          <p:nvPr/>
        </p:nvSpPr>
        <p:spPr>
          <a:xfrm>
            <a:off x="7324344" y="2651760"/>
            <a:ext cx="576072" cy="576072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8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462601" y="2790017"/>
            <a:ext cx="299557" cy="299557"/>
          </a:xfrm>
          <a:prstGeom prst="rect">
            <a:avLst/>
          </a:prstGeom>
        </p:spPr>
      </p:pic>
      <p:sp>
        <p:nvSpPr>
          <p:cNvPr id="29" name="Text 23"/>
          <p:cNvSpPr/>
          <p:nvPr/>
        </p:nvSpPr>
        <p:spPr>
          <a:xfrm>
            <a:off x="7050024" y="3319272"/>
            <a:ext cx="112471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1F51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ONLINE</a:t>
            </a:r>
            <a:endParaRPr lang="en-US" sz="1050" dirty="0"/>
          </a:p>
        </p:txBody>
      </p:sp>
      <p:sp>
        <p:nvSpPr>
          <p:cNvPr id="30" name="Text 24"/>
          <p:cNvSpPr/>
          <p:nvPr/>
        </p:nvSpPr>
        <p:spPr>
          <a:xfrm>
            <a:off x="7013448" y="3547872"/>
            <a:ext cx="119786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70" dirty="0">
                <a:solidFill>
                  <a:srgbClr val="6573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Anytime learning</a:t>
            </a:r>
            <a:endParaRPr lang="en-US" sz="870" dirty="0"/>
          </a:p>
        </p:txBody>
      </p:sp>
      <p:sp>
        <p:nvSpPr>
          <p:cNvPr id="31" name="Shape 25"/>
          <p:cNvSpPr/>
          <p:nvPr/>
        </p:nvSpPr>
        <p:spPr>
          <a:xfrm>
            <a:off x="8915400" y="2468880"/>
            <a:ext cx="1417320" cy="1325880"/>
          </a:xfrm>
          <a:prstGeom prst="roundRect">
            <a:avLst>
              <a:gd name="adj" fmla="val 5517"/>
            </a:avLst>
          </a:prstGeom>
          <a:solidFill>
            <a:srgbClr val="E7EEE9"/>
          </a:solidFill>
          <a:ln w="11430">
            <a:solidFill>
              <a:srgbClr val="D7D4C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Shape 26"/>
          <p:cNvSpPr/>
          <p:nvPr/>
        </p:nvSpPr>
        <p:spPr>
          <a:xfrm>
            <a:off x="9336024" y="2651760"/>
            <a:ext cx="576072" cy="576072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3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474281" y="2790017"/>
            <a:ext cx="299557" cy="299557"/>
          </a:xfrm>
          <a:prstGeom prst="rect">
            <a:avLst/>
          </a:prstGeom>
        </p:spPr>
      </p:pic>
      <p:sp>
        <p:nvSpPr>
          <p:cNvPr id="34" name="Text 27"/>
          <p:cNvSpPr/>
          <p:nvPr/>
        </p:nvSpPr>
        <p:spPr>
          <a:xfrm>
            <a:off x="9061704" y="3319272"/>
            <a:ext cx="112471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1F51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CORPORATE</a:t>
            </a:r>
            <a:endParaRPr lang="en-US" sz="1050" dirty="0"/>
          </a:p>
        </p:txBody>
      </p:sp>
      <p:sp>
        <p:nvSpPr>
          <p:cNvPr id="35" name="Text 28"/>
          <p:cNvSpPr/>
          <p:nvPr/>
        </p:nvSpPr>
        <p:spPr>
          <a:xfrm>
            <a:off x="9025128" y="3547872"/>
            <a:ext cx="119786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70" dirty="0">
                <a:solidFill>
                  <a:srgbClr val="6573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Team programs</a:t>
            </a:r>
            <a:endParaRPr lang="en-US" sz="870" dirty="0"/>
          </a:p>
        </p:txBody>
      </p:sp>
      <p:sp>
        <p:nvSpPr>
          <p:cNvPr id="36" name="Shape 29"/>
          <p:cNvSpPr/>
          <p:nvPr/>
        </p:nvSpPr>
        <p:spPr>
          <a:xfrm>
            <a:off x="868680" y="4160520"/>
            <a:ext cx="5074920" cy="1600200"/>
          </a:xfrm>
          <a:prstGeom prst="roundRect">
            <a:avLst>
              <a:gd name="adj" fmla="val 4571"/>
            </a:avLst>
          </a:prstGeom>
          <a:solidFill>
            <a:srgbClr val="FFFFFF"/>
          </a:solidFill>
          <a:ln w="11430">
            <a:solidFill>
              <a:srgbClr val="D7D4CB"/>
            </a:solidFill>
            <a:prstDash val="solid"/>
          </a:ln>
          <a:effectLst>
            <a:outerShdw blurRad="19050" dist="50800" dir="2700000" algn="bl" rotWithShape="0">
              <a:srgbClr val="B9B5AA">
                <a:alpha val="1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7" name="Shape 30"/>
          <p:cNvSpPr/>
          <p:nvPr/>
        </p:nvSpPr>
        <p:spPr>
          <a:xfrm>
            <a:off x="1078992" y="4389120"/>
            <a:ext cx="640080" cy="640080"/>
          </a:xfrm>
          <a:prstGeom prst="ellipse">
            <a:avLst/>
          </a:prstGeom>
          <a:solidFill>
            <a:srgbClr val="E7EEE9"/>
          </a:solidFill>
          <a:ln w="12700">
            <a:solidFill>
              <a:srgbClr val="E7EEE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8" name="Image 5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232611" y="4542739"/>
            <a:ext cx="332842" cy="332842"/>
          </a:xfrm>
          <a:prstGeom prst="rect">
            <a:avLst/>
          </a:prstGeom>
        </p:spPr>
      </p:pic>
      <p:sp>
        <p:nvSpPr>
          <p:cNvPr id="39" name="Text 31"/>
          <p:cNvSpPr/>
          <p:nvPr/>
        </p:nvSpPr>
        <p:spPr>
          <a:xfrm>
            <a:off x="1874520" y="4315968"/>
            <a:ext cx="3429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1F51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ADULT + PROFESSIONAL EDUCATION</a:t>
            </a:r>
            <a:endParaRPr lang="en-US" sz="1400" dirty="0"/>
          </a:p>
        </p:txBody>
      </p:sp>
      <p:sp>
        <p:nvSpPr>
          <p:cNvPr id="40" name="Text 32"/>
          <p:cNvSpPr/>
          <p:nvPr/>
        </p:nvSpPr>
        <p:spPr>
          <a:xfrm>
            <a:off x="1078992" y="4800600"/>
            <a:ext cx="45262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30" dirty="0">
                <a:solidFill>
                  <a:srgbClr val="1423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Wood • metal • electronics • embedded systems • software • CNC • 3D printing • laser processes • art • craft • repair • robotics • prototyping</a:t>
            </a:r>
            <a:endParaRPr lang="en-US" sz="1130" dirty="0"/>
          </a:p>
        </p:txBody>
      </p:sp>
      <p:sp>
        <p:nvSpPr>
          <p:cNvPr id="41" name="Shape 33"/>
          <p:cNvSpPr/>
          <p:nvPr/>
        </p:nvSpPr>
        <p:spPr>
          <a:xfrm>
            <a:off x="6217920" y="4160520"/>
            <a:ext cx="5074920" cy="1600200"/>
          </a:xfrm>
          <a:prstGeom prst="roundRect">
            <a:avLst>
              <a:gd name="adj" fmla="val 4571"/>
            </a:avLst>
          </a:prstGeom>
          <a:solidFill>
            <a:srgbClr val="F9E9DE"/>
          </a:solidFill>
          <a:ln w="11430">
            <a:solidFill>
              <a:srgbClr val="E2CCB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2" name="Shape 34"/>
          <p:cNvSpPr/>
          <p:nvPr/>
        </p:nvSpPr>
        <p:spPr>
          <a:xfrm>
            <a:off x="6428232" y="4389120"/>
            <a:ext cx="640080" cy="64008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3" name="Image 6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81851" y="4542739"/>
            <a:ext cx="332842" cy="332842"/>
          </a:xfrm>
          <a:prstGeom prst="rect">
            <a:avLst/>
          </a:prstGeom>
        </p:spPr>
      </p:pic>
      <p:sp>
        <p:nvSpPr>
          <p:cNvPr id="44" name="Text 35"/>
          <p:cNvSpPr/>
          <p:nvPr/>
        </p:nvSpPr>
        <p:spPr>
          <a:xfrm>
            <a:off x="7223760" y="4315968"/>
            <a:ext cx="3017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D665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MAKER SUMMER CAMP</a:t>
            </a:r>
            <a:endParaRPr lang="en-US" sz="1400" dirty="0"/>
          </a:p>
        </p:txBody>
      </p:sp>
      <p:sp>
        <p:nvSpPr>
          <p:cNvPr id="45" name="Text 36"/>
          <p:cNvSpPr/>
          <p:nvPr/>
        </p:nvSpPr>
        <p:spPr>
          <a:xfrm>
            <a:off x="6428232" y="4800600"/>
            <a:ext cx="4526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30" dirty="0">
                <a:solidFill>
                  <a:srgbClr val="1423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Day or week-long youth programs built around making real things — with a long-term pathway from camper to student to apprentice to professional craftsperson.</a:t>
            </a:r>
            <a:endParaRPr lang="en-US" sz="1130" dirty="0"/>
          </a:p>
        </p:txBody>
      </p:sp>
      <p:sp>
        <p:nvSpPr>
          <p:cNvPr id="46" name="Text 37"/>
          <p:cNvSpPr/>
          <p:nvPr/>
        </p:nvSpPr>
        <p:spPr>
          <a:xfrm>
            <a:off x="960120" y="5989320"/>
            <a:ext cx="10149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D665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REVENUE: tuition • online courses • camp fees • guest intensives • corporate programs</a:t>
            </a:r>
            <a:endParaRPr lang="en-US" sz="1150" dirty="0"/>
          </a:p>
        </p:txBody>
      </p:sp>
      <p:sp>
        <p:nvSpPr>
          <p:cNvPr id="47" name="Text 38"/>
          <p:cNvSpPr/>
          <p:nvPr/>
        </p:nvSpPr>
        <p:spPr>
          <a:xfrm>
            <a:off x="566928" y="6565392"/>
            <a:ext cx="43891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6573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GREEN SHOE GARAGE  |  AUGUST 2026</a:t>
            </a:r>
            <a:endParaRPr lang="en-US" sz="800" dirty="0"/>
          </a:p>
        </p:txBody>
      </p:sp>
      <p:sp>
        <p:nvSpPr>
          <p:cNvPr id="48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75720" y="6565392"/>
            <a:ext cx="201168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 lIns="0" tIns="0" rIns="0" bIns="0"/>
          <a:lstStyle>
            <a:lvl1pPr>
              <a:defRPr sz="800">
                <a:solidFill>
                  <a:srgbClr val="68746E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lang="en-US" b="0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256032"/>
            <a:ext cx="3200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80" dirty="0">
                <a:solidFill>
                  <a:srgbClr val="D665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07 / ENABLE + GATHER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66928" y="512064"/>
            <a:ext cx="1065276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1423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WORKSHOP + makerspace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66928" y="1078992"/>
            <a:ext cx="105613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dirty="0">
                <a:solidFill>
                  <a:srgbClr val="6573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digital community and the physical community should reinforce one another rather than operate as separate memberships.</a:t>
            </a:r>
            <a:endParaRPr lang="en-US" sz="1450" dirty="0"/>
          </a:p>
        </p:txBody>
      </p:sp>
      <p:sp>
        <p:nvSpPr>
          <p:cNvPr id="5" name="Shape 3"/>
          <p:cNvSpPr/>
          <p:nvPr/>
        </p:nvSpPr>
        <p:spPr>
          <a:xfrm>
            <a:off x="566928" y="1572768"/>
            <a:ext cx="11064240" cy="0"/>
          </a:xfrm>
          <a:prstGeom prst="line">
            <a:avLst/>
          </a:prstGeom>
          <a:noFill/>
          <a:ln w="20320">
            <a:solidFill>
              <a:srgbClr val="D6652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658368" y="1883664"/>
            <a:ext cx="4800600" cy="4005072"/>
          </a:xfrm>
          <a:prstGeom prst="roundRect">
            <a:avLst>
              <a:gd name="adj" fmla="val 1826"/>
            </a:avLst>
          </a:prstGeom>
          <a:solidFill>
            <a:srgbClr val="E9F0F3"/>
          </a:solidFill>
          <a:ln w="11430">
            <a:solidFill>
              <a:srgbClr val="D6E0E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941832" y="2148840"/>
            <a:ext cx="749808" cy="749808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1786" y="2328794"/>
            <a:ext cx="389900" cy="38990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1874520" y="2112264"/>
            <a:ext cx="25603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1F51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WORKSHOP</a:t>
            </a:r>
            <a:endParaRPr lang="en-US" sz="1900" dirty="0"/>
          </a:p>
        </p:txBody>
      </p:sp>
      <p:sp>
        <p:nvSpPr>
          <p:cNvPr id="10" name="Text 7"/>
          <p:cNvSpPr/>
          <p:nvPr/>
        </p:nvSpPr>
        <p:spPr>
          <a:xfrm>
            <a:off x="941832" y="2761488"/>
            <a:ext cx="4023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1423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Digital community + learning platform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941832" y="3319272"/>
            <a:ext cx="4041648" cy="157276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152400" indent="-152400">
              <a:buSzPct val="100000"/>
              <a:buChar char="•"/>
            </a:pPr>
            <a:r>
              <a:rPr lang="en-US" sz="1260" dirty="0">
                <a:solidFill>
                  <a:srgbClr val="1423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Free and paid tiers</a:t>
            </a:r>
            <a:endParaRPr lang="en-US" sz="1260" dirty="0"/>
          </a:p>
          <a:p>
            <a:pPr marL="152400" indent="-152400">
              <a:buSzPct val="100000"/>
              <a:buChar char="•"/>
            </a:pPr>
            <a:r>
              <a:rPr lang="en-US" sz="1260" dirty="0">
                <a:solidFill>
                  <a:srgbClr val="1423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Maker profiles and crew collaboration</a:t>
            </a:r>
            <a:endParaRPr lang="en-US" sz="1260" dirty="0"/>
          </a:p>
          <a:p>
            <a:pPr marL="152400" indent="-152400">
              <a:buSzPct val="100000"/>
              <a:buChar char="•"/>
            </a:pPr>
            <a:r>
              <a:rPr lang="en-US" sz="1260" dirty="0">
                <a:solidFill>
                  <a:srgbClr val="1423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Learning paths and project challenges</a:t>
            </a:r>
            <a:endParaRPr lang="en-US" sz="1260" dirty="0"/>
          </a:p>
          <a:p>
            <a:pPr marL="152400" indent="-152400">
              <a:buSzPct val="100000"/>
              <a:buChar char="•"/>
            </a:pPr>
            <a:r>
              <a:rPr lang="en-US" sz="1260" dirty="0">
                <a:solidFill>
                  <a:srgbClr val="1423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Credentials and MMSTC integration</a:t>
            </a:r>
            <a:endParaRPr lang="en-US" sz="1260" dirty="0"/>
          </a:p>
          <a:p>
            <a:pPr marL="152400" indent="-152400">
              <a:buSzPct val="100000"/>
              <a:buChar char="•"/>
            </a:pPr>
            <a:r>
              <a:rPr lang="en-US" sz="1260" dirty="0">
                <a:solidFill>
                  <a:srgbClr val="1423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Team and institutional accounts</a:t>
            </a:r>
            <a:endParaRPr lang="en-US" sz="1260" dirty="0"/>
          </a:p>
        </p:txBody>
      </p:sp>
      <p:sp>
        <p:nvSpPr>
          <p:cNvPr id="12" name="Shape 9"/>
          <p:cNvSpPr/>
          <p:nvPr/>
        </p:nvSpPr>
        <p:spPr>
          <a:xfrm>
            <a:off x="941832" y="5212080"/>
            <a:ext cx="4041648" cy="438912"/>
          </a:xfrm>
          <a:prstGeom prst="roundRect">
            <a:avLst>
              <a:gd name="adj" fmla="val 16667"/>
            </a:avLst>
          </a:prstGeom>
          <a:solidFill>
            <a:srgbClr val="1F513D"/>
          </a:solidFill>
          <a:ln w="12700">
            <a:solidFill>
              <a:srgbClr val="1F513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1170432" y="5358384"/>
            <a:ext cx="358444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8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RECURRING REVENUE: subscriptions + team plans</a:t>
            </a:r>
            <a:endParaRPr lang="en-US" sz="1080" dirty="0"/>
          </a:p>
        </p:txBody>
      </p:sp>
      <p:sp>
        <p:nvSpPr>
          <p:cNvPr id="14" name="Shape 11"/>
          <p:cNvSpPr/>
          <p:nvPr/>
        </p:nvSpPr>
        <p:spPr>
          <a:xfrm>
            <a:off x="6729984" y="1883664"/>
            <a:ext cx="4800600" cy="4005072"/>
          </a:xfrm>
          <a:prstGeom prst="roundRect">
            <a:avLst>
              <a:gd name="adj" fmla="val 1826"/>
            </a:avLst>
          </a:prstGeom>
          <a:solidFill>
            <a:srgbClr val="E7EEE9"/>
          </a:solidFill>
          <a:ln w="11430">
            <a:solidFill>
              <a:srgbClr val="D2DBD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2"/>
          <p:cNvSpPr/>
          <p:nvPr/>
        </p:nvSpPr>
        <p:spPr>
          <a:xfrm>
            <a:off x="7013448" y="2148840"/>
            <a:ext cx="749808" cy="749808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6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193402" y="2328794"/>
            <a:ext cx="389900" cy="389900"/>
          </a:xfrm>
          <a:prstGeom prst="rect">
            <a:avLst/>
          </a:prstGeom>
        </p:spPr>
      </p:pic>
      <p:sp>
        <p:nvSpPr>
          <p:cNvPr id="17" name="Text 13"/>
          <p:cNvSpPr/>
          <p:nvPr/>
        </p:nvSpPr>
        <p:spPr>
          <a:xfrm>
            <a:off x="7946136" y="2112264"/>
            <a:ext cx="28803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900" b="1" dirty="0">
                <a:solidFill>
                  <a:srgbClr val="1F51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MMSTC MAKERSPACE</a:t>
            </a:r>
            <a:endParaRPr lang="en-US" sz="1900" dirty="0"/>
          </a:p>
        </p:txBody>
      </p:sp>
      <p:sp>
        <p:nvSpPr>
          <p:cNvPr id="18" name="Text 14"/>
          <p:cNvSpPr/>
          <p:nvPr/>
        </p:nvSpPr>
        <p:spPr>
          <a:xfrm>
            <a:off x="7013448" y="2761488"/>
            <a:ext cx="4023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1423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Physical community + practice</a:t>
            </a:r>
            <a:endParaRPr lang="en-US" sz="1600" dirty="0"/>
          </a:p>
        </p:txBody>
      </p:sp>
      <p:sp>
        <p:nvSpPr>
          <p:cNvPr id="19" name="Text 15"/>
          <p:cNvSpPr/>
          <p:nvPr/>
        </p:nvSpPr>
        <p:spPr>
          <a:xfrm>
            <a:off x="7013448" y="3319272"/>
            <a:ext cx="4041648" cy="157276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152400" indent="-152400">
              <a:buSzPct val="100000"/>
              <a:buChar char="•"/>
            </a:pPr>
            <a:r>
              <a:rPr lang="en-US" sz="1260" dirty="0">
                <a:solidFill>
                  <a:srgbClr val="1423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Monthly and professional memberships</a:t>
            </a:r>
            <a:endParaRPr lang="en-US" sz="1260" dirty="0"/>
          </a:p>
          <a:p>
            <a:pPr marL="152400" indent="-152400">
              <a:buSzPct val="100000"/>
              <a:buChar char="•"/>
            </a:pPr>
            <a:r>
              <a:rPr lang="en-US" sz="1260" dirty="0">
                <a:solidFill>
                  <a:srgbClr val="1423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Day passes and studio access</a:t>
            </a:r>
            <a:endParaRPr lang="en-US" sz="1260" dirty="0"/>
          </a:p>
          <a:p>
            <a:pPr marL="152400" indent="-152400">
              <a:buSzPct val="100000"/>
              <a:buChar char="•"/>
            </a:pPr>
            <a:r>
              <a:rPr lang="en-US" sz="1260" dirty="0">
                <a:solidFill>
                  <a:srgbClr val="1423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Tool certification and storage</a:t>
            </a:r>
            <a:endParaRPr lang="en-US" sz="1260" dirty="0"/>
          </a:p>
          <a:p>
            <a:pPr marL="152400" indent="-152400">
              <a:buSzPct val="100000"/>
              <a:buChar char="•"/>
            </a:pPr>
            <a:r>
              <a:rPr lang="en-US" sz="1260" dirty="0">
                <a:solidFill>
                  <a:srgbClr val="1423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Materials and consumables</a:t>
            </a:r>
            <a:endParaRPr lang="en-US" sz="1260" dirty="0"/>
          </a:p>
          <a:p>
            <a:pPr marL="152400" indent="-152400">
              <a:buSzPct val="100000"/>
              <a:buChar char="•"/>
            </a:pPr>
            <a:r>
              <a:rPr lang="en-US" sz="1260" dirty="0">
                <a:solidFill>
                  <a:srgbClr val="1423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Community programming</a:t>
            </a:r>
            <a:endParaRPr lang="en-US" sz="1260" dirty="0"/>
          </a:p>
        </p:txBody>
      </p:sp>
      <p:sp>
        <p:nvSpPr>
          <p:cNvPr id="20" name="Shape 16"/>
          <p:cNvSpPr/>
          <p:nvPr/>
        </p:nvSpPr>
        <p:spPr>
          <a:xfrm>
            <a:off x="7013448" y="5212080"/>
            <a:ext cx="4041648" cy="438912"/>
          </a:xfrm>
          <a:prstGeom prst="roundRect">
            <a:avLst>
              <a:gd name="adj" fmla="val 16667"/>
            </a:avLst>
          </a:prstGeom>
          <a:solidFill>
            <a:srgbClr val="D6652A"/>
          </a:solidFill>
          <a:ln w="12700">
            <a:solidFill>
              <a:srgbClr val="D6652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7"/>
          <p:cNvSpPr/>
          <p:nvPr/>
        </p:nvSpPr>
        <p:spPr>
          <a:xfrm>
            <a:off x="7242048" y="5358384"/>
            <a:ext cx="358444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8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RECURRING REVENUE: memberships + access</a:t>
            </a:r>
            <a:endParaRPr lang="en-US" sz="1080" dirty="0"/>
          </a:p>
        </p:txBody>
      </p:sp>
      <p:sp>
        <p:nvSpPr>
          <p:cNvPr id="22" name="Shape 18"/>
          <p:cNvSpPr/>
          <p:nvPr/>
        </p:nvSpPr>
        <p:spPr>
          <a:xfrm>
            <a:off x="5285232" y="3163824"/>
            <a:ext cx="1618488" cy="1005840"/>
          </a:xfrm>
          <a:prstGeom prst="ellipse">
            <a:avLst/>
          </a:prstGeom>
          <a:solidFill>
            <a:srgbClr val="F5F1E7"/>
          </a:solidFill>
          <a:ln w="15240">
            <a:solidFill>
              <a:srgbClr val="D6652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3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42432" y="3355848"/>
            <a:ext cx="384048" cy="384048"/>
          </a:xfrm>
          <a:prstGeom prst="rect">
            <a:avLst/>
          </a:prstGeom>
        </p:spPr>
      </p:pic>
      <p:sp>
        <p:nvSpPr>
          <p:cNvPr id="24" name="Text 19"/>
          <p:cNvSpPr/>
          <p:nvPr/>
        </p:nvSpPr>
        <p:spPr>
          <a:xfrm>
            <a:off x="5404104" y="3767328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D665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BUNDLED</a:t>
            </a:r>
            <a:endParaRPr lang="en-US" sz="900" dirty="0"/>
          </a:p>
          <a:p>
            <a:pPr marL="0" indent="0" algn="ctr">
              <a:buNone/>
            </a:pPr>
            <a:r>
              <a:rPr lang="en-US" sz="900" b="1" dirty="0">
                <a:solidFill>
                  <a:srgbClr val="D665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MEMBERSHIP</a:t>
            </a:r>
            <a:endParaRPr lang="en-US" sz="900" dirty="0"/>
          </a:p>
        </p:txBody>
      </p:sp>
      <p:sp>
        <p:nvSpPr>
          <p:cNvPr id="25" name="Text 20"/>
          <p:cNvSpPr/>
          <p:nvPr/>
        </p:nvSpPr>
        <p:spPr>
          <a:xfrm>
            <a:off x="1874520" y="6062472"/>
            <a:ext cx="84307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F51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Students receive digital access • members get preferred classes • digital members convert to place</a:t>
            </a:r>
            <a:endParaRPr lang="en-US" sz="1100" dirty="0"/>
          </a:p>
        </p:txBody>
      </p:sp>
      <p:sp>
        <p:nvSpPr>
          <p:cNvPr id="26" name="Text 21"/>
          <p:cNvSpPr/>
          <p:nvPr/>
        </p:nvSpPr>
        <p:spPr>
          <a:xfrm>
            <a:off x="566928" y="6565392"/>
            <a:ext cx="43891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6573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GREEN SHOE GARAGE  |  AUGUST 2026</a:t>
            </a:r>
            <a:endParaRPr lang="en-US" sz="800" dirty="0"/>
          </a:p>
        </p:txBody>
      </p:sp>
      <p:sp>
        <p:nvSpPr>
          <p:cNvPr id="27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75720" y="6565392"/>
            <a:ext cx="201168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 lIns="0" tIns="0" rIns="0" bIns="0"/>
          <a:lstStyle>
            <a:lvl1pPr>
              <a:defRPr sz="800">
                <a:solidFill>
                  <a:srgbClr val="68746E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lang="en-US" b="0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256032"/>
            <a:ext cx="3200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80" dirty="0">
                <a:solidFill>
                  <a:srgbClr val="D665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08 / TOOLS + STORY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66928" y="512064"/>
            <a:ext cx="1065276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1423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Give value before asking for the sale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66928" y="1078992"/>
            <a:ext cx="105613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sz="1380">
                <a:solidFill>
                  <a:srgbClr val="65736C"/>
                </a:solidFill>
                <a:latin typeface="Arial"/>
              </a:rPr>
              <a:t>Gears of Resistance, free web apps, and Amazon books create trust, authority, and qualified entry points into the ecosystem.</a:t>
            </a:r>
            <a:endParaRPr lang="en-US" sz="1450" dirty="0"/>
          </a:p>
        </p:txBody>
      </p:sp>
      <p:sp>
        <p:nvSpPr>
          <p:cNvPr id="5" name="Shape 3"/>
          <p:cNvSpPr/>
          <p:nvPr/>
        </p:nvSpPr>
        <p:spPr>
          <a:xfrm>
            <a:off x="566928" y="1572768"/>
            <a:ext cx="11064240" cy="0"/>
          </a:xfrm>
          <a:prstGeom prst="line">
            <a:avLst/>
          </a:prstGeom>
          <a:noFill/>
          <a:ln w="20320">
            <a:solidFill>
              <a:srgbClr val="D6652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2569464" y="3264408"/>
            <a:ext cx="274320" cy="0"/>
          </a:xfrm>
          <a:prstGeom prst="line">
            <a:avLst/>
          </a:prstGeom>
          <a:noFill/>
          <a:ln w="12700">
            <a:solidFill>
              <a:srgbClr val="B7C4BC"/>
            </a:solidFill>
            <a:prstDash val="solid"/>
            <a:tailEnd type="triangle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713232" y="2148840"/>
            <a:ext cx="1874520" cy="2167128"/>
          </a:xfrm>
          <a:prstGeom prst="roundRect">
            <a:avLst>
              <a:gd name="adj" fmla="val 3902"/>
            </a:avLst>
          </a:prstGeom>
          <a:solidFill>
            <a:srgbClr val="F9E9DE"/>
          </a:solidFill>
          <a:ln w="11430">
            <a:solidFill>
              <a:srgbClr val="D8D4C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1344168" y="2377440"/>
            <a:ext cx="612648" cy="612648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91204" y="2524476"/>
            <a:ext cx="318577" cy="318577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896112" y="3154680"/>
            <a:ext cx="15087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D665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GEARS</a:t>
            </a:r>
            <a:endParaRPr lang="en-US" sz="1100" dirty="0"/>
          </a:p>
        </p:txBody>
      </p:sp>
      <p:sp>
        <p:nvSpPr>
          <p:cNvPr id="11" name="Text 8"/>
          <p:cNvSpPr/>
          <p:nvPr/>
        </p:nvSpPr>
        <p:spPr>
          <a:xfrm>
            <a:off x="877824" y="3502152"/>
            <a:ext cx="1545336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30" b="1" dirty="0">
                <a:solidFill>
                  <a:srgbClr val="1423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“Here is how we think.”</a:t>
            </a:r>
            <a:endParaRPr lang="en-US" sz="1230" dirty="0"/>
          </a:p>
        </p:txBody>
      </p:sp>
      <p:sp>
        <p:nvSpPr>
          <p:cNvPr id="12" name="Shape 9"/>
          <p:cNvSpPr/>
          <p:nvPr/>
        </p:nvSpPr>
        <p:spPr>
          <a:xfrm>
            <a:off x="4809744" y="3264408"/>
            <a:ext cx="274320" cy="0"/>
          </a:xfrm>
          <a:prstGeom prst="line">
            <a:avLst/>
          </a:prstGeom>
          <a:noFill/>
          <a:ln w="12700">
            <a:solidFill>
              <a:srgbClr val="B7C4BC"/>
            </a:solidFill>
            <a:prstDash val="solid"/>
            <a:tailEnd type="triangle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10"/>
          <p:cNvSpPr/>
          <p:nvPr/>
        </p:nvSpPr>
        <p:spPr>
          <a:xfrm>
            <a:off x="2953512" y="2148840"/>
            <a:ext cx="1874520" cy="2167128"/>
          </a:xfrm>
          <a:prstGeom prst="roundRect">
            <a:avLst>
              <a:gd name="adj" fmla="val 3902"/>
            </a:avLst>
          </a:prstGeom>
          <a:solidFill>
            <a:srgbClr val="E7EEE9"/>
          </a:solidFill>
          <a:ln w="11430">
            <a:solidFill>
              <a:srgbClr val="D8D4C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Shape 11"/>
          <p:cNvSpPr/>
          <p:nvPr/>
        </p:nvSpPr>
        <p:spPr>
          <a:xfrm>
            <a:off x="3584448" y="2377440"/>
            <a:ext cx="612648" cy="612648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5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731484" y="2524476"/>
            <a:ext cx="318577" cy="318577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3136392" y="3154680"/>
            <a:ext cx="15087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D665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FREE TOOLS</a:t>
            </a:r>
            <a:endParaRPr lang="en-US" sz="1100" dirty="0"/>
          </a:p>
        </p:txBody>
      </p:sp>
      <p:sp>
        <p:nvSpPr>
          <p:cNvPr id="17" name="Text 13"/>
          <p:cNvSpPr/>
          <p:nvPr/>
        </p:nvSpPr>
        <p:spPr>
          <a:xfrm>
            <a:off x="3118104" y="3502152"/>
            <a:ext cx="1545336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30" b="1" dirty="0">
                <a:solidFill>
                  <a:srgbClr val="1423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“Here is something useful.”</a:t>
            </a:r>
            <a:endParaRPr lang="en-US" sz="1230" dirty="0"/>
          </a:p>
        </p:txBody>
      </p:sp>
      <p:sp>
        <p:nvSpPr>
          <p:cNvPr id="18" name="Shape 14"/>
          <p:cNvSpPr/>
          <p:nvPr/>
        </p:nvSpPr>
        <p:spPr>
          <a:xfrm>
            <a:off x="7050024" y="3264408"/>
            <a:ext cx="274320" cy="0"/>
          </a:xfrm>
          <a:prstGeom prst="line">
            <a:avLst/>
          </a:prstGeom>
          <a:noFill/>
          <a:ln w="12700">
            <a:solidFill>
              <a:srgbClr val="B7C4BC"/>
            </a:solidFill>
            <a:prstDash val="solid"/>
            <a:tailEnd type="triangle"/>
          </a:ln>
        </p:spPr>
        <p:txBody>
          <a:bodyPr/>
          <a:lstStyle/>
          <a:p>
            <a:endParaRPr lang="en-US"/>
          </a:p>
        </p:txBody>
      </p:sp>
      <p:sp>
        <p:nvSpPr>
          <p:cNvPr id="19" name="Shape 15"/>
          <p:cNvSpPr/>
          <p:nvPr/>
        </p:nvSpPr>
        <p:spPr>
          <a:xfrm>
            <a:off x="5193792" y="2148840"/>
            <a:ext cx="1874520" cy="2167128"/>
          </a:xfrm>
          <a:prstGeom prst="roundRect">
            <a:avLst>
              <a:gd name="adj" fmla="val 3902"/>
            </a:avLst>
          </a:prstGeom>
          <a:solidFill>
            <a:srgbClr val="F1E8D3"/>
          </a:solidFill>
          <a:ln w="11430">
            <a:solidFill>
              <a:srgbClr val="D8D4C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Shape 16"/>
          <p:cNvSpPr/>
          <p:nvPr/>
        </p:nvSpPr>
        <p:spPr>
          <a:xfrm>
            <a:off x="5824728" y="2377440"/>
            <a:ext cx="612648" cy="612648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1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71764" y="2524476"/>
            <a:ext cx="318577" cy="318577"/>
          </a:xfrm>
          <a:prstGeom prst="rect">
            <a:avLst/>
          </a:prstGeom>
        </p:spPr>
      </p:pic>
      <p:sp>
        <p:nvSpPr>
          <p:cNvPr id="22" name="Text 17"/>
          <p:cNvSpPr/>
          <p:nvPr/>
        </p:nvSpPr>
        <p:spPr>
          <a:xfrm>
            <a:off x="5376672" y="3154680"/>
            <a:ext cx="15087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D665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MMSTC</a:t>
            </a:r>
            <a:endParaRPr lang="en-US" sz="1100" dirty="0"/>
          </a:p>
        </p:txBody>
      </p:sp>
      <p:sp>
        <p:nvSpPr>
          <p:cNvPr id="23" name="Text 18"/>
          <p:cNvSpPr/>
          <p:nvPr/>
        </p:nvSpPr>
        <p:spPr>
          <a:xfrm>
            <a:off x="5358384" y="3502152"/>
            <a:ext cx="1545336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30" b="1" dirty="0">
                <a:solidFill>
                  <a:srgbClr val="1423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“We can teach you.”</a:t>
            </a:r>
            <a:endParaRPr lang="en-US" sz="1230" dirty="0"/>
          </a:p>
        </p:txBody>
      </p:sp>
      <p:sp>
        <p:nvSpPr>
          <p:cNvPr id="24" name="Shape 19"/>
          <p:cNvSpPr/>
          <p:nvPr/>
        </p:nvSpPr>
        <p:spPr>
          <a:xfrm>
            <a:off x="9290304" y="3264408"/>
            <a:ext cx="274320" cy="0"/>
          </a:xfrm>
          <a:prstGeom prst="line">
            <a:avLst/>
          </a:prstGeom>
          <a:noFill/>
          <a:ln w="12700">
            <a:solidFill>
              <a:srgbClr val="B7C4BC"/>
            </a:solidFill>
            <a:prstDash val="solid"/>
            <a:tailEnd type="triangle"/>
          </a:ln>
        </p:spPr>
        <p:txBody>
          <a:bodyPr/>
          <a:lstStyle/>
          <a:p>
            <a:endParaRPr lang="en-US"/>
          </a:p>
        </p:txBody>
      </p:sp>
      <p:sp>
        <p:nvSpPr>
          <p:cNvPr id="25" name="Shape 20"/>
          <p:cNvSpPr/>
          <p:nvPr/>
        </p:nvSpPr>
        <p:spPr>
          <a:xfrm>
            <a:off x="7434072" y="2148840"/>
            <a:ext cx="1874520" cy="2167128"/>
          </a:xfrm>
          <a:prstGeom prst="roundRect">
            <a:avLst>
              <a:gd name="adj" fmla="val 3902"/>
            </a:avLst>
          </a:prstGeom>
          <a:solidFill>
            <a:srgbClr val="E9EDF1"/>
          </a:solidFill>
          <a:ln w="11430">
            <a:solidFill>
              <a:srgbClr val="D8D4C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Shape 21"/>
          <p:cNvSpPr/>
          <p:nvPr/>
        </p:nvSpPr>
        <p:spPr>
          <a:xfrm>
            <a:off x="8065008" y="2377440"/>
            <a:ext cx="612648" cy="612648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7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212044" y="2524476"/>
            <a:ext cx="318577" cy="318577"/>
          </a:xfrm>
          <a:prstGeom prst="rect">
            <a:avLst/>
          </a:prstGeom>
        </p:spPr>
      </p:pic>
      <p:sp>
        <p:nvSpPr>
          <p:cNvPr id="28" name="Text 22"/>
          <p:cNvSpPr/>
          <p:nvPr/>
        </p:nvSpPr>
        <p:spPr>
          <a:xfrm>
            <a:off x="7616952" y="3154680"/>
            <a:ext cx="15087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D665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CONSULTING</a:t>
            </a:r>
            <a:endParaRPr lang="en-US" sz="1100" dirty="0"/>
          </a:p>
        </p:txBody>
      </p:sp>
      <p:sp>
        <p:nvSpPr>
          <p:cNvPr id="29" name="Text 23"/>
          <p:cNvSpPr/>
          <p:nvPr/>
        </p:nvSpPr>
        <p:spPr>
          <a:xfrm>
            <a:off x="7598664" y="3502152"/>
            <a:ext cx="1545336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30" b="1" dirty="0">
                <a:solidFill>
                  <a:srgbClr val="1423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“We can help you improve.”</a:t>
            </a:r>
            <a:endParaRPr lang="en-US" sz="1230" dirty="0"/>
          </a:p>
        </p:txBody>
      </p:sp>
      <p:sp>
        <p:nvSpPr>
          <p:cNvPr id="30" name="Shape 24"/>
          <p:cNvSpPr/>
          <p:nvPr/>
        </p:nvSpPr>
        <p:spPr>
          <a:xfrm>
            <a:off x="9674352" y="2148840"/>
            <a:ext cx="1874520" cy="2167128"/>
          </a:xfrm>
          <a:prstGeom prst="roundRect">
            <a:avLst>
              <a:gd name="adj" fmla="val 3902"/>
            </a:avLst>
          </a:prstGeom>
          <a:solidFill>
            <a:srgbClr val="F4E7DF"/>
          </a:solidFill>
          <a:ln w="11430">
            <a:solidFill>
              <a:srgbClr val="D8D4C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Shape 25"/>
          <p:cNvSpPr/>
          <p:nvPr/>
        </p:nvSpPr>
        <p:spPr>
          <a:xfrm>
            <a:off x="10305288" y="2377440"/>
            <a:ext cx="612648" cy="612648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2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452324" y="2524476"/>
            <a:ext cx="318577" cy="318577"/>
          </a:xfrm>
          <a:prstGeom prst="rect">
            <a:avLst/>
          </a:prstGeom>
        </p:spPr>
      </p:pic>
      <p:sp>
        <p:nvSpPr>
          <p:cNvPr id="33" name="Text 26"/>
          <p:cNvSpPr/>
          <p:nvPr/>
        </p:nvSpPr>
        <p:spPr>
          <a:xfrm>
            <a:off x="9857232" y="3154680"/>
            <a:ext cx="15087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D665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GSG</a:t>
            </a:r>
            <a:endParaRPr lang="en-US" sz="1100" dirty="0"/>
          </a:p>
        </p:txBody>
      </p:sp>
      <p:sp>
        <p:nvSpPr>
          <p:cNvPr id="34" name="Text 27"/>
          <p:cNvSpPr/>
          <p:nvPr/>
        </p:nvSpPr>
        <p:spPr>
          <a:xfrm>
            <a:off x="9838944" y="3502152"/>
            <a:ext cx="1545336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30" b="1" dirty="0">
                <a:solidFill>
                  <a:srgbClr val="1423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“We can design and build it.”</a:t>
            </a:r>
            <a:endParaRPr lang="en-US" sz="1230" dirty="0"/>
          </a:p>
        </p:txBody>
      </p:sp>
      <p:sp>
        <p:nvSpPr>
          <p:cNvPr id="35" name="Shape 28"/>
          <p:cNvSpPr/>
          <p:nvPr/>
        </p:nvSpPr>
        <p:spPr>
          <a:xfrm>
            <a:off x="713232" y="4645152"/>
            <a:ext cx="5440680" cy="1261872"/>
          </a:xfrm>
          <a:prstGeom prst="roundRect">
            <a:avLst>
              <a:gd name="adj" fmla="val 5797"/>
            </a:avLst>
          </a:prstGeom>
          <a:solidFill>
            <a:srgbClr val="FFFFFF"/>
          </a:solidFill>
          <a:ln w="11430">
            <a:solidFill>
              <a:srgbClr val="D9D6CF"/>
            </a:solidFill>
            <a:prstDash val="solid"/>
          </a:ln>
          <a:effectLst>
            <a:outerShdw blurRad="19050" dist="50800" dir="2700000" algn="bl" rotWithShape="0">
              <a:srgbClr val="B9B5AA">
                <a:alpha val="1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6" name="Text 29"/>
          <p:cNvSpPr/>
          <p:nvPr/>
        </p:nvSpPr>
        <p:spPr>
          <a:xfrm>
            <a:off x="932688" y="4846320"/>
            <a:ext cx="2103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F51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GEARS OF RESISTANCE</a:t>
            </a:r>
            <a:endParaRPr lang="en-US" sz="1200" dirty="0"/>
          </a:p>
        </p:txBody>
      </p:sp>
      <p:sp>
        <p:nvSpPr>
          <p:cNvPr id="37" name="Text 30"/>
          <p:cNvSpPr/>
          <p:nvPr/>
        </p:nvSpPr>
        <p:spPr>
          <a:xfrm>
            <a:off x="932688" y="5212080"/>
            <a:ext cx="477316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60" dirty="0">
                <a:solidFill>
                  <a:srgbClr val="1423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Substack • blog • podcast • YouTube • Twitch • Bluesky • Mastodon • Pixelfed • Discord</a:t>
            </a:r>
            <a:endParaRPr lang="en-US" sz="1160" dirty="0"/>
          </a:p>
        </p:txBody>
      </p:sp>
      <p:sp>
        <p:nvSpPr>
          <p:cNvPr id="38" name="Text 31"/>
          <p:cNvSpPr/>
          <p:nvPr/>
        </p:nvSpPr>
        <p:spPr>
          <a:xfrm>
            <a:off x="932688" y="5596128"/>
            <a:ext cx="4773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20000"/>
          </a:bodyPr>
          <a:lstStyle/>
          <a:p>
            <a:pPr marL="0" indent="0">
              <a:buNone/>
            </a:pPr>
            <a:r>
              <a:rPr sz="900">
                <a:solidFill>
                  <a:srgbClr val="65736C"/>
                </a:solidFill>
                <a:latin typeface="Arial"/>
              </a:rPr>
              <a:t>Primary early value: attention, narrative, repeated exposure, and leads. Later: sponsorships, paid content, events, book sales, and merch.</a:t>
            </a:r>
            <a:endParaRPr lang="en-US" sz="940" dirty="0"/>
          </a:p>
        </p:txBody>
      </p:sp>
      <p:sp>
        <p:nvSpPr>
          <p:cNvPr id="39" name="Shape 32"/>
          <p:cNvSpPr/>
          <p:nvPr/>
        </p:nvSpPr>
        <p:spPr>
          <a:xfrm>
            <a:off x="6382512" y="4645152"/>
            <a:ext cx="5093208" cy="1261872"/>
          </a:xfrm>
          <a:prstGeom prst="roundRect">
            <a:avLst>
              <a:gd name="adj" fmla="val 5797"/>
            </a:avLst>
          </a:prstGeom>
          <a:solidFill>
            <a:srgbClr val="FFFFFF"/>
          </a:solidFill>
          <a:ln w="11430">
            <a:solidFill>
              <a:srgbClr val="D9D6CF"/>
            </a:solidFill>
            <a:prstDash val="solid"/>
          </a:ln>
          <a:effectLst>
            <a:outerShdw blurRad="19050" dist="50800" dir="2700000" algn="bl" rotWithShape="0">
              <a:srgbClr val="B9B5AA">
                <a:alpha val="1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0" name="Text 33"/>
          <p:cNvSpPr/>
          <p:nvPr/>
        </p:nvSpPr>
        <p:spPr>
          <a:xfrm>
            <a:off x="6601968" y="4846320"/>
            <a:ext cx="3063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b="1" dirty="0">
                <a:solidFill>
                  <a:srgbClr val="1F51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FREE TOOLS + FIELD INSTRUMENTS</a:t>
            </a:r>
            <a:endParaRPr lang="en-US" sz="1200" dirty="0"/>
          </a:p>
        </p:txBody>
      </p:sp>
      <p:sp>
        <p:nvSpPr>
          <p:cNvPr id="41" name="Text 34"/>
          <p:cNvSpPr/>
          <p:nvPr/>
        </p:nvSpPr>
        <p:spPr>
          <a:xfrm>
            <a:off x="6601968" y="5212080"/>
            <a:ext cx="28803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b="1" dirty="0">
                <a:solidFill>
                  <a:srgbClr val="D665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greenshoegarage.com/tools/</a:t>
            </a:r>
            <a:endParaRPr lang="en-US" sz="1200" dirty="0"/>
          </a:p>
          <a:p>
            <a:pPr marL="0" indent="0">
              <a:buNone/>
            </a:pPr>
            <a:r>
              <a:rPr lang="en-US" sz="1200" b="1" dirty="0">
                <a:solidFill>
                  <a:srgbClr val="D665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mbparks.com/fieldinstruments</a:t>
            </a:r>
            <a:endParaRPr lang="en-US" sz="1200" dirty="0"/>
          </a:p>
        </p:txBody>
      </p:sp>
      <p:sp>
        <p:nvSpPr>
          <p:cNvPr id="42" name="Text 35"/>
          <p:cNvSpPr/>
          <p:nvPr/>
        </p:nvSpPr>
        <p:spPr>
          <a:xfrm>
            <a:off x="9491472" y="5166360"/>
            <a:ext cx="16459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980" dirty="0">
                <a:solidFill>
                  <a:srgbClr val="1423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Useful software that demonstrates systems thinking, engineering, design, usability, and documentation.</a:t>
            </a:r>
            <a:endParaRPr lang="en-US" sz="980" dirty="0"/>
          </a:p>
        </p:txBody>
      </p:sp>
      <p:sp>
        <p:nvSpPr>
          <p:cNvPr id="43" name="Text 36"/>
          <p:cNvSpPr/>
          <p:nvPr/>
        </p:nvSpPr>
        <p:spPr>
          <a:xfrm>
            <a:off x="566928" y="6565392"/>
            <a:ext cx="43891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6573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GREEN SHOE GARAGE  |  AUGUST 2026</a:t>
            </a:r>
            <a:endParaRPr lang="en-US" sz="800" dirty="0"/>
          </a:p>
        </p:txBody>
      </p:sp>
      <p:sp>
        <p:nvSpPr>
          <p:cNvPr id="44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75720" y="6565392"/>
            <a:ext cx="201168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 lIns="0" tIns="0" rIns="0" bIns="0"/>
          <a:lstStyle>
            <a:lvl1pPr>
              <a:defRPr sz="800">
                <a:solidFill>
                  <a:srgbClr val="68746E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lang="en-US" b="0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1943</Words>
  <Application>Microsoft Macintosh PowerPoint</Application>
  <PresentationFormat>Widescreen</PresentationFormat>
  <Paragraphs>392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8" baseType="lpstr"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Green Shoe Garage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Green Shoe Ecosystem - Simplified Overview</dc:title>
  <dc:subject>Simplified overview of the Green Shoe Ecosystem, constituent businesses, services, and revenue streams, including Amazon book sales as revenue and marketing.</dc:subject>
  <dc:creator>OpenAI</dc:creator>
  <cp:lastModifiedBy>mike parks</cp:lastModifiedBy>
  <cp:revision>3</cp:revision>
  <dcterms:created xsi:type="dcterms:W3CDTF">2026-08-19T12:09:59Z</dcterms:created>
  <dcterms:modified xsi:type="dcterms:W3CDTF">2026-08-19T12:31:36Z</dcterms:modified>
</cp:coreProperties>
</file>